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3" r:id="rId2"/>
    <p:sldMasterId id="2147483711" r:id="rId3"/>
    <p:sldMasterId id="2147483729" r:id="rId4"/>
  </p:sldMasterIdLst>
  <p:notesMasterIdLst>
    <p:notesMasterId r:id="rId37"/>
  </p:notesMasterIdLst>
  <p:sldIdLst>
    <p:sldId id="270" r:id="rId5"/>
    <p:sldId id="272" r:id="rId6"/>
    <p:sldId id="273" r:id="rId7"/>
    <p:sldId id="274" r:id="rId8"/>
    <p:sldId id="275" r:id="rId9"/>
    <p:sldId id="276" r:id="rId10"/>
    <p:sldId id="271" r:id="rId11"/>
    <p:sldId id="283" r:id="rId12"/>
    <p:sldId id="284" r:id="rId13"/>
    <p:sldId id="277" r:id="rId14"/>
    <p:sldId id="278" r:id="rId15"/>
    <p:sldId id="279" r:id="rId16"/>
    <p:sldId id="280" r:id="rId17"/>
    <p:sldId id="281" r:id="rId18"/>
    <p:sldId id="282" r:id="rId19"/>
    <p:sldId id="362" r:id="rId20"/>
    <p:sldId id="364" r:id="rId21"/>
    <p:sldId id="365" r:id="rId22"/>
    <p:sldId id="337" r:id="rId23"/>
    <p:sldId id="339" r:id="rId24"/>
    <p:sldId id="340" r:id="rId25"/>
    <p:sldId id="341" r:id="rId26"/>
    <p:sldId id="342" r:id="rId27"/>
    <p:sldId id="363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52" r:id="rId36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6373" autoAdjust="0"/>
  </p:normalViewPr>
  <p:slideViewPr>
    <p:cSldViewPr snapToGrid="0">
      <p:cViewPr varScale="1">
        <p:scale>
          <a:sx n="109" d="100"/>
          <a:sy n="109" d="100"/>
        </p:scale>
        <p:origin x="114" y="480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15.01.2022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where the solutions live: </a:t>
            </a:r>
          </a:p>
          <a:p>
            <a:r>
              <a:rPr lang="en-GB" dirty="0" err="1"/>
              <a:t>TheseAreNotTheSolutionsYouAreLookingFor.ipynb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96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200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torso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legs</a:t>
            </a:r>
            <a:r>
              <a:rPr lang="de-DE" dirty="0"/>
              <a:t>, ..)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traditional design (?) – 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r>
              <a:rPr lang="de-DE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718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torso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legs</a:t>
            </a:r>
            <a:r>
              <a:rPr lang="de-DE" dirty="0"/>
              <a:t>, ..)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traditional design (?) – 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r>
              <a:rPr lang="de-DE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262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torso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legs</a:t>
            </a:r>
            <a:r>
              <a:rPr lang="de-DE" dirty="0"/>
              <a:t>, ..)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traditional design (?) – 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1000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r>
              <a:rPr lang="de-DE" dirty="0"/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44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89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15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Yes to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, but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confident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that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.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confident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that </a:t>
            </a:r>
            <a:r>
              <a:rPr lang="de-DE" dirty="0" err="1"/>
              <a:t>it</a:t>
            </a:r>
            <a:r>
              <a:rPr lang="de-DE" dirty="0"/>
              <a:t> will not break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sample.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that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 your </a:t>
            </a:r>
            <a:r>
              <a:rPr lang="de-DE" dirty="0" err="1"/>
              <a:t>data</a:t>
            </a:r>
            <a:r>
              <a:rPr lang="de-DE" dirty="0"/>
              <a:t> at 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58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(?)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?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to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?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an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</a:t>
            </a:r>
            <a:r>
              <a:rPr lang="de-DE" dirty="0" err="1"/>
              <a:t>see</a:t>
            </a:r>
            <a:r>
              <a:rPr lang="de-D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19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8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37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53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18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Framing: Dog, Cat, Tiger –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person</a:t>
            </a:r>
            <a:r>
              <a:rPr lang="de-DE"/>
              <a:t> a </a:t>
            </a:r>
            <a:r>
              <a:rPr lang="de-DE" err="1"/>
              <a:t>criminal</a:t>
            </a:r>
            <a:r>
              <a:rPr lang="de-DE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34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?„</a:t>
            </a:r>
            <a:r>
              <a:rPr lang="de-DE" dirty="0" err="1"/>
              <a:t>Safety</a:t>
            </a:r>
            <a:r>
              <a:rPr lang="de-DE" dirty="0"/>
              <a:t>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Driving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tight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– but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Recall </a:t>
            </a:r>
            <a:r>
              <a:rPr lang="de-DE" dirty="0" err="1"/>
              <a:t>vs</a:t>
            </a:r>
            <a:r>
              <a:rPr lang="de-DE" dirty="0"/>
              <a:t> Precision.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collapse</a:t>
            </a:r>
            <a:r>
              <a:rPr lang="de-DE" dirty="0"/>
              <a:t> to all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Unbalanced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33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Dataset: </a:t>
            </a:r>
            <a:r>
              <a:rPr lang="de-DE" err="1"/>
              <a:t>Unbalanced</a:t>
            </a:r>
            <a:r>
              <a:rPr lang="de-DE"/>
              <a:t> (</a:t>
            </a:r>
            <a:r>
              <a:rPr lang="de-DE" err="1"/>
              <a:t>pedestrians</a:t>
            </a:r>
            <a:r>
              <a:rPr lang="de-DE"/>
              <a:t>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vehicles</a:t>
            </a:r>
            <a:r>
              <a:rPr lang="de-DE"/>
              <a:t>), </a:t>
            </a:r>
            <a:r>
              <a:rPr lang="de-DE" err="1"/>
              <a:t>unrepresentative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real </a:t>
            </a:r>
            <a:r>
              <a:rPr lang="de-DE" err="1"/>
              <a:t>world</a:t>
            </a:r>
            <a:r>
              <a:rPr lang="de-DE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err="1"/>
              <a:t>reflecting</a:t>
            </a:r>
            <a:r>
              <a:rPr lang="de-DE"/>
              <a:t> </a:t>
            </a:r>
            <a:r>
              <a:rPr lang="de-DE" err="1"/>
              <a:t>existing</a:t>
            </a:r>
            <a:r>
              <a:rPr lang="de-DE"/>
              <a:t> </a:t>
            </a:r>
            <a:r>
              <a:rPr lang="de-DE" err="1"/>
              <a:t>prejudice</a:t>
            </a:r>
            <a:r>
              <a:rPr lang="de-DE"/>
              <a:t> –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wheelchair</a:t>
            </a:r>
            <a:r>
              <a:rPr lang="de-DE"/>
              <a:t> </a:t>
            </a:r>
            <a:r>
              <a:rPr lang="de-DE" err="1"/>
              <a:t>drivers</a:t>
            </a:r>
            <a:r>
              <a:rPr lang="de-DE"/>
              <a:t>. Low </a:t>
            </a:r>
            <a:r>
              <a:rPr lang="de-DE" err="1"/>
              <a:t>performance</a:t>
            </a:r>
            <a:r>
              <a:rPr lang="de-DE"/>
              <a:t> on </a:t>
            </a:r>
            <a:r>
              <a:rPr lang="de-DE" err="1"/>
              <a:t>pedestrians</a:t>
            </a:r>
            <a:r>
              <a:rPr lang="de-DE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err="1"/>
              <a:t>reinforcing</a:t>
            </a:r>
            <a:r>
              <a:rPr lang="de-DE"/>
              <a:t> </a:t>
            </a:r>
            <a:r>
              <a:rPr lang="de-DE" err="1"/>
              <a:t>mechanisms</a:t>
            </a:r>
            <a:r>
              <a:rPr lang="de-DE"/>
              <a:t> (</a:t>
            </a:r>
            <a:r>
              <a:rPr lang="de-DE" err="1"/>
              <a:t>recommender</a:t>
            </a:r>
            <a:r>
              <a:rPr lang="de-DE"/>
              <a:t> </a:t>
            </a:r>
            <a:r>
              <a:rPr lang="de-DE" err="1"/>
              <a:t>systems</a:t>
            </a:r>
            <a:r>
              <a:rPr lang="de-DE"/>
              <a:t>,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deployed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Validation: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a 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val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just </a:t>
            </a:r>
            <a:r>
              <a:rPr lang="de-DE" dirty="0" err="1"/>
              <a:t>promotes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As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validate</a:t>
            </a:r>
            <a:r>
              <a:rPr lang="de-DE" dirty="0"/>
              <a:t> on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unknowns</a:t>
            </a:r>
            <a:r>
              <a:rPr lang="de-DE" dirty="0"/>
              <a:t>. Validation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ambiguous</a:t>
            </a:r>
            <a:r>
              <a:rPr lang="de-DE" dirty="0"/>
              <a:t>. #ValidateOnWhatYouKnow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67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to fix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biases</a:t>
            </a:r>
            <a:r>
              <a:rPr lang="de-DE" dirty="0"/>
              <a:t>, different </a:t>
            </a:r>
            <a:r>
              <a:rPr lang="de-DE" dirty="0" err="1"/>
              <a:t>societies</a:t>
            </a:r>
            <a:r>
              <a:rPr lang="de-DE" dirty="0"/>
              <a:t> will end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answers</a:t>
            </a:r>
            <a:r>
              <a:rPr lang="de-DE" dirty="0"/>
              <a:t> (</a:t>
            </a:r>
            <a:r>
              <a:rPr lang="de-DE" dirty="0" err="1"/>
              <a:t>ethics</a:t>
            </a:r>
            <a:r>
              <a:rPr lang="de-DE" dirty="0"/>
              <a:t>, </a:t>
            </a:r>
            <a:r>
              <a:rPr lang="de-DE" dirty="0" err="1"/>
              <a:t>fairness</a:t>
            </a:r>
            <a:r>
              <a:rPr lang="de-DE" dirty="0"/>
              <a:t>). These </a:t>
            </a:r>
            <a:r>
              <a:rPr lang="de-DE" dirty="0" err="1"/>
              <a:t>are</a:t>
            </a:r>
            <a:r>
              <a:rPr lang="de-DE" dirty="0"/>
              <a:t> not easy </a:t>
            </a:r>
            <a:r>
              <a:rPr lang="de-DE" dirty="0" err="1"/>
              <a:t>questions</a:t>
            </a:r>
            <a:r>
              <a:rPr lang="de-DE" dirty="0"/>
              <a:t>, but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at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. We </a:t>
            </a:r>
            <a:r>
              <a:rPr lang="de-DE" dirty="0" err="1"/>
              <a:t>need</a:t>
            </a:r>
            <a:r>
              <a:rPr lang="de-DE" dirty="0"/>
              <a:t> to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AI to </a:t>
            </a:r>
            <a:r>
              <a:rPr lang="de-DE" dirty="0" err="1"/>
              <a:t>be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guidelines</a:t>
            </a:r>
            <a:r>
              <a:rPr lang="de-DE" dirty="0"/>
              <a:t>, </a:t>
            </a:r>
            <a:r>
              <a:rPr lang="de-DE" dirty="0" err="1"/>
              <a:t>regulatory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Iterative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 –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 end </a:t>
            </a:r>
            <a:r>
              <a:rPr lang="de-DE" dirty="0" err="1"/>
              <a:t>product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23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A255E0C-BA46-414C-B93B-463A74B6056A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id="{34CE5320-35BE-2940-A98A-E8624493D0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456F2AD-B082-4C40-B548-5501F8DAA2FD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129015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F4EBDE6-AB90-41AA-9FD9-5846A1BF5E6C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40A20F6-92DA-404A-A087-191B135303C4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</a:t>
            </a:r>
          </a:p>
          <a:p>
            <a:pPr lvl="3"/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89AAD7E-45FA-4315-A93D-FBFB11BECEC9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31C92CB-E887-49A1-89D8-F84D7E851A6D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88EC468-4A16-43E1-AE8D-AFB1783B0BB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79F28A5-A458-41A3-A1F3-3D6D30ECF45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4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3">
            <a:extLst>
              <a:ext uri="{FF2B5EF4-FFF2-40B4-BE49-F238E27FC236}">
                <a16:creationId xmlns:a16="http://schemas.microsoft.com/office/drawing/2014/main" id="{352817DA-0A74-AE46-BBA5-4ADB5D4F88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974CED3-EFED-4069-95EA-4CD91F652799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48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24C77D95-51C1-4D00-BFF0-7F99CC3627C5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8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A352D04-419C-4B25-A572-CBA5FE51B2E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82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1A6A913-06DA-4771-B4FD-7A780A785411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2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CD596A2-C669-4CD0-A976-13ED2B2147EE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3688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8B043BB-F1AC-41E3-A31B-3BED2C404C7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7071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DA42B4DC-7C82-BE42-8B43-98733C90C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F0F412E-6302-43BD-86F3-68C92BCEFAA7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2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B8D648-917D-4B0C-9FBD-207A63C03E30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472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E69B8DE6-021B-7F4B-B1A0-828F13A9B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2BAD8AA-579C-4682-B026-173A722795AB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2207789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67F34DA-B1E1-4786-BB5F-D171B8612B89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6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ACDFCFC-E949-42B0-9976-6FB2A855129B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92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CF4CAD5-4F8E-4ED3-BFA6-CA791BA9F821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39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2542C8C-558F-4137-8265-9B321A1AE65B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912580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E74290C-0FB7-4906-971D-5853136A201E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A9EFB5C-AFDB-4565-A383-24999B966811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867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9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3">
            <a:extLst>
              <a:ext uri="{FF2B5EF4-FFF2-40B4-BE49-F238E27FC236}">
                <a16:creationId xmlns:a16="http://schemas.microsoft.com/office/drawing/2014/main" id="{EBDFCD1D-3B9E-AD48-9904-77642DDBE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4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62C1F81-0292-4658-B990-314031B5EEE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26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558F984-26B4-4933-8516-FE1535DED93C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54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3E4C659-E679-417B-A9E8-A603DCE1B207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5654299-21F5-4380-A5B0-36A76B3ABC3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4BD4C5A-35E9-47D6-BDD6-A15EE1F6811B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5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046FD4F-6F20-4022-8CF1-AABFBE35CA69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6661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63BD3E5-C6B0-41CB-8EEA-5A19D71A579A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780322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1E5EB97-EF72-C743-B225-36D9314C2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DD5701E-F27F-4FC7-9A65-8970DD43482C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92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24FF91D-7296-4205-8BDB-A92220A41345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68950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C4C0195D-65D3-B64E-9505-9813519B3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1" y="1771495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A5B49F6-B86F-4AD3-8EB4-0DC3B07A0E87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3AD220D-9F11-4B7D-8A9D-9C2F5BED8E3F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4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4502107-A1C5-4378-9800-447D95495502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371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FAC4E8C-1250-48A6-B04C-BC56622F1CB3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89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92D16ED-EDD1-4A5D-BA1C-CC77859519F8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85676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DB31224-A2BA-46E6-8C08-B9EBE4CA9847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75D5D3D-2EDA-453D-A98B-ACA198EE4F58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7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B47A60A-81C1-450A-8258-62C9DE38B110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217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031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59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92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87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15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0715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45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90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335A851-D77C-41AE-86D7-230684EEBDD1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737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Red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6" name="Google Shape;56;p14"/>
          <p:cNvSpPr/>
          <p:nvPr/>
        </p:nvSpPr>
        <p:spPr>
          <a:xfrm>
            <a:off x="0" y="438833"/>
            <a:ext cx="92400" cy="59804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26410646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Yellow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9" name="Google Shape;59;p15"/>
          <p:cNvSpPr/>
          <p:nvPr/>
        </p:nvSpPr>
        <p:spPr>
          <a:xfrm>
            <a:off x="0" y="438833"/>
            <a:ext cx="92400" cy="59804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1391946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Green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62" name="Google Shape;62;p16"/>
          <p:cNvSpPr/>
          <p:nvPr/>
        </p:nvSpPr>
        <p:spPr>
          <a:xfrm>
            <a:off x="0" y="438833"/>
            <a:ext cx="92400" cy="59804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41714466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u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438833"/>
            <a:ext cx="92400" cy="1004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40486909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Yellow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65" name="Google Shape;65;p17"/>
          <p:cNvSpPr/>
          <p:nvPr/>
        </p:nvSpPr>
        <p:spPr>
          <a:xfrm>
            <a:off x="0" y="438833"/>
            <a:ext cx="92400" cy="100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9067021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Gra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71" name="Google Shape;71;p19"/>
          <p:cNvSpPr/>
          <p:nvPr/>
        </p:nvSpPr>
        <p:spPr>
          <a:xfrm>
            <a:off x="0" y="438833"/>
            <a:ext cx="92400" cy="1004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9276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D4E77B-683C-46D8-9FBD-45D28C443896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48B8F8E-2E80-4FE8-B44D-BD31B836C218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AD469279-E5C8-404C-94A7-9CE4F8C2FF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0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AE96706-7997-401A-B3C6-DD0629218309}" type="datetime4">
              <a:rPr lang="en-US" smtClean="0"/>
              <a:t>January 15, 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4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94C81A-DFE5-4252-ACE3-7B558C600C33}" type="datetime4">
              <a:rPr lang="en-US" smtClean="0"/>
              <a:t>January 15, 2022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Schutera Mark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@Night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88" r:id="rId8"/>
    <p:sldLayoutId id="2147483691" r:id="rId9"/>
    <p:sldLayoutId id="2147483689" r:id="rId10"/>
    <p:sldLayoutId id="2147483692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02C4C1C-1ED3-4954-B0E9-D63D775CC421}" type="datetime4">
              <a:rPr lang="en-US" smtClean="0"/>
              <a:t>January 15, 2022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Name of Division, Institute,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36758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6BE16BE-510F-4DC1-B9F9-23B25996BEBF}" type="datetime4">
              <a:rPr lang="en-US" smtClean="0"/>
              <a:t>January 15, 2022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/>
              <a:t>Name of Division, Institute, Business Unit</a:t>
            </a:r>
            <a:endParaRPr lang="en-US" altLang="de-DE" sz="1200" dirty="0"/>
          </a:p>
        </p:txBody>
      </p:sp>
    </p:spTree>
    <p:extLst>
      <p:ext uri="{BB962C8B-B14F-4D97-AF65-F5344CB8AC3E}">
        <p14:creationId xmlns:p14="http://schemas.microsoft.com/office/powerpoint/2010/main" val="424021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707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-de/foto/atlantischer-ozean-blaues-meer-blaues-wasser-drohne-erschossen-2860703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5.sv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5.sv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5.sv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schutera/DeepDive/HEAD?filepath=%2FDeepDive.ipyn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dirty="0"/>
              <a:t>Deep </a:t>
            </a:r>
            <a:r>
              <a:rPr lang="de-DE" dirty="0" err="1"/>
              <a:t>Dive</a:t>
            </a:r>
            <a:r>
              <a:rPr lang="de-DE" dirty="0"/>
              <a:t>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Training your first neural network with </a:t>
            </a:r>
            <a:r>
              <a:rPr lang="en-GB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Tensorflow</a:t>
            </a:r>
            <a:endParaRPr lang="en-GB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Mark Schutera @Night</a:t>
            </a:r>
            <a:endParaRPr lang="de-DE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70A65942-A0F1-471C-AB65-993DDF055F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938" b="32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2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3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/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8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/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/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/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5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You want to reach out?</a:t>
            </a:r>
            <a:endParaRPr lang="LID4096" dirty="0">
              <a:solidFill>
                <a:schemeClr val="tx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765A85-898F-4A81-8916-4900B6C7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15" y="2413586"/>
            <a:ext cx="1855169" cy="26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1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835783" y="2425254"/>
            <a:ext cx="5064959" cy="123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Developer / Model Dialogue in 7 lines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691901" y="2041154"/>
            <a:ext cx="5373827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How does Deep Learning work in general?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C6467-0C7B-475E-88BF-7AE76A86F666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7266661" y="1790496"/>
            <a:ext cx="3508403" cy="443722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7593822" y="2141859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8010978" y="2519139"/>
            <a:ext cx="927141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7593822" y="263462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8010978" y="3043828"/>
            <a:ext cx="2588780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No, please try again.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7593806" y="3127399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8010994" y="3566899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593822" y="36504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7593822" y="4143239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7960093" y="4038208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the heck dude.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D0EDC-79C5-4D37-A06A-A9C29DAB90AC}"/>
              </a:ext>
            </a:extLst>
          </p:cNvPr>
          <p:cNvSpPr txBox="1"/>
          <p:nvPr/>
        </p:nvSpPr>
        <p:spPr>
          <a:xfrm>
            <a:off x="8010994" y="2098455"/>
            <a:ext cx="2574993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is 3+5?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96;p54">
            <a:extLst>
              <a:ext uri="{FF2B5EF4-FFF2-40B4-BE49-F238E27FC236}">
                <a16:creationId xmlns:a16="http://schemas.microsoft.com/office/drawing/2014/main" id="{4EAF8EB2-7C9A-4C6E-BF9F-DE57917BDC90}"/>
              </a:ext>
            </a:extLst>
          </p:cNvPr>
          <p:cNvSpPr/>
          <p:nvPr/>
        </p:nvSpPr>
        <p:spPr>
          <a:xfrm>
            <a:off x="7593822" y="4655233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" name="Google Shape;297;p54">
            <a:extLst>
              <a:ext uri="{FF2B5EF4-FFF2-40B4-BE49-F238E27FC236}">
                <a16:creationId xmlns:a16="http://schemas.microsoft.com/office/drawing/2014/main" id="{44ACCB34-C793-4B09-92D8-87CEAE696A2D}"/>
              </a:ext>
            </a:extLst>
          </p:cNvPr>
          <p:cNvSpPr txBox="1"/>
          <p:nvPr/>
        </p:nvSpPr>
        <p:spPr>
          <a:xfrm>
            <a:off x="8010978" y="5064433"/>
            <a:ext cx="2639665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Oh my god, it is intelligent!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98;p54">
            <a:extLst>
              <a:ext uri="{FF2B5EF4-FFF2-40B4-BE49-F238E27FC236}">
                <a16:creationId xmlns:a16="http://schemas.microsoft.com/office/drawing/2014/main" id="{521101C2-BAB6-4356-B0A0-0A3AB6EC5757}"/>
              </a:ext>
            </a:extLst>
          </p:cNvPr>
          <p:cNvSpPr/>
          <p:nvPr/>
        </p:nvSpPr>
        <p:spPr>
          <a:xfrm>
            <a:off x="7593806" y="5148005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" name="Google Shape;293;p54">
            <a:extLst>
              <a:ext uri="{FF2B5EF4-FFF2-40B4-BE49-F238E27FC236}">
                <a16:creationId xmlns:a16="http://schemas.microsoft.com/office/drawing/2014/main" id="{25F057A6-0875-434C-878F-2EFC8F91629E}"/>
              </a:ext>
            </a:extLst>
          </p:cNvPr>
          <p:cNvSpPr txBox="1"/>
          <p:nvPr/>
        </p:nvSpPr>
        <p:spPr>
          <a:xfrm>
            <a:off x="8024749" y="4561279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33991EF8-904E-4CE4-AE17-2E4CD41F1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778" y="2722699"/>
            <a:ext cx="214341" cy="214341"/>
          </a:xfrm>
          <a:prstGeom prst="rect">
            <a:avLst/>
          </a:prstGeom>
        </p:spPr>
      </p:pic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47751E86-A75B-4039-A06D-D8BE386D2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9778" y="2217830"/>
            <a:ext cx="214341" cy="214341"/>
          </a:xfrm>
          <a:prstGeom prst="rect">
            <a:avLst/>
          </a:prstGeom>
        </p:spPr>
      </p:pic>
      <p:pic>
        <p:nvPicPr>
          <p:cNvPr id="41" name="Graphic 40" descr="Processor with solid fill">
            <a:extLst>
              <a:ext uri="{FF2B5EF4-FFF2-40B4-BE49-F238E27FC236}">
                <a16:creationId xmlns:a16="http://schemas.microsoft.com/office/drawing/2014/main" id="{79C3CEBB-A3A4-4A04-9920-BFBADB635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778" y="3727464"/>
            <a:ext cx="214341" cy="214341"/>
          </a:xfrm>
          <a:prstGeom prst="rect">
            <a:avLst/>
          </a:prstGeom>
        </p:spPr>
      </p:pic>
      <p:pic>
        <p:nvPicPr>
          <p:cNvPr id="42" name="Graphic 41" descr="Processor with solid fill">
            <a:extLst>
              <a:ext uri="{FF2B5EF4-FFF2-40B4-BE49-F238E27FC236}">
                <a16:creationId xmlns:a16="http://schemas.microsoft.com/office/drawing/2014/main" id="{2B18D50F-C5DA-4774-A457-33F9258D9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778" y="4742283"/>
            <a:ext cx="214341" cy="214341"/>
          </a:xfrm>
          <a:prstGeom prst="rect">
            <a:avLst/>
          </a:prstGeom>
        </p:spPr>
      </p:pic>
      <p:pic>
        <p:nvPicPr>
          <p:cNvPr id="43" name="Graphic 42" descr="Programmer female with solid fill">
            <a:extLst>
              <a:ext uri="{FF2B5EF4-FFF2-40B4-BE49-F238E27FC236}">
                <a16:creationId xmlns:a16="http://schemas.microsoft.com/office/drawing/2014/main" id="{9BFFE269-CB41-4E41-85C9-EEC62CC39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9778" y="3183635"/>
            <a:ext cx="214341" cy="214341"/>
          </a:xfrm>
          <a:prstGeom prst="rect">
            <a:avLst/>
          </a:prstGeom>
        </p:spPr>
      </p:pic>
      <p:pic>
        <p:nvPicPr>
          <p:cNvPr id="44" name="Graphic 43" descr="Programmer female with solid fill">
            <a:extLst>
              <a:ext uri="{FF2B5EF4-FFF2-40B4-BE49-F238E27FC236}">
                <a16:creationId xmlns:a16="http://schemas.microsoft.com/office/drawing/2014/main" id="{0D1AE6A2-0066-48B9-9844-4B95820F7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9778" y="4208703"/>
            <a:ext cx="214341" cy="214341"/>
          </a:xfrm>
          <a:prstGeom prst="rect">
            <a:avLst/>
          </a:prstGeom>
        </p:spPr>
      </p:pic>
      <p:pic>
        <p:nvPicPr>
          <p:cNvPr id="45" name="Graphic 44" descr="Programmer female with solid fill">
            <a:extLst>
              <a:ext uri="{FF2B5EF4-FFF2-40B4-BE49-F238E27FC236}">
                <a16:creationId xmlns:a16="http://schemas.microsoft.com/office/drawing/2014/main" id="{C9B0C171-3629-4498-B337-C3158D320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9778" y="5197446"/>
            <a:ext cx="214341" cy="2143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931AA07-CED4-4DA1-9F74-BBE407EBD794}"/>
              </a:ext>
            </a:extLst>
          </p:cNvPr>
          <p:cNvSpPr txBox="1"/>
          <p:nvPr/>
        </p:nvSpPr>
        <p:spPr>
          <a:xfrm rot="16200000">
            <a:off x="6338281" y="3641014"/>
            <a:ext cx="129441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7266661" y="1690624"/>
            <a:ext cx="3508403" cy="467360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296;p54">
            <a:extLst>
              <a:ext uri="{FF2B5EF4-FFF2-40B4-BE49-F238E27FC236}">
                <a16:creationId xmlns:a16="http://schemas.microsoft.com/office/drawing/2014/main" id="{39AD2577-408E-4E04-A65F-699F0F8BD056}"/>
              </a:ext>
            </a:extLst>
          </p:cNvPr>
          <p:cNvSpPr/>
          <p:nvPr/>
        </p:nvSpPr>
        <p:spPr>
          <a:xfrm>
            <a:off x="7586357" y="20297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9" name="Google Shape;298;p54">
            <a:extLst>
              <a:ext uri="{FF2B5EF4-FFF2-40B4-BE49-F238E27FC236}">
                <a16:creationId xmlns:a16="http://schemas.microsoft.com/office/drawing/2014/main" id="{7A204EBE-564C-4EB6-8B54-2410C9EE335C}"/>
              </a:ext>
            </a:extLst>
          </p:cNvPr>
          <p:cNvSpPr/>
          <p:nvPr/>
        </p:nvSpPr>
        <p:spPr>
          <a:xfrm>
            <a:off x="7586341" y="274198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1" name="Google Shape;296;p54">
            <a:extLst>
              <a:ext uri="{FF2B5EF4-FFF2-40B4-BE49-F238E27FC236}">
                <a16:creationId xmlns:a16="http://schemas.microsoft.com/office/drawing/2014/main" id="{5BE39C14-A109-439D-9F59-5CC2FF22325B}"/>
              </a:ext>
            </a:extLst>
          </p:cNvPr>
          <p:cNvSpPr/>
          <p:nvPr/>
        </p:nvSpPr>
        <p:spPr>
          <a:xfrm>
            <a:off x="7586357" y="3245762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2" name="Google Shape;296;p54">
            <a:extLst>
              <a:ext uri="{FF2B5EF4-FFF2-40B4-BE49-F238E27FC236}">
                <a16:creationId xmlns:a16="http://schemas.microsoft.com/office/drawing/2014/main" id="{D5F42B3C-9664-4694-B0EF-BEAE7E049F8E}"/>
              </a:ext>
            </a:extLst>
          </p:cNvPr>
          <p:cNvSpPr/>
          <p:nvPr/>
        </p:nvSpPr>
        <p:spPr>
          <a:xfrm>
            <a:off x="7586357" y="3717115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3" name="Google Shape;298;p54">
            <a:extLst>
              <a:ext uri="{FF2B5EF4-FFF2-40B4-BE49-F238E27FC236}">
                <a16:creationId xmlns:a16="http://schemas.microsoft.com/office/drawing/2014/main" id="{94A74BD2-A2C1-4EC2-8087-CBB03102A5FA}"/>
              </a:ext>
            </a:extLst>
          </p:cNvPr>
          <p:cNvSpPr/>
          <p:nvPr/>
        </p:nvSpPr>
        <p:spPr>
          <a:xfrm>
            <a:off x="7586341" y="420988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4" name="Graphic 53" descr="Processor with solid fill">
            <a:extLst>
              <a:ext uri="{FF2B5EF4-FFF2-40B4-BE49-F238E27FC236}">
                <a16:creationId xmlns:a16="http://schemas.microsoft.com/office/drawing/2014/main" id="{B1930A7F-786E-4C4F-8DBA-B1B838103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312" y="2117830"/>
            <a:ext cx="214341" cy="214341"/>
          </a:xfrm>
          <a:prstGeom prst="rect">
            <a:avLst/>
          </a:prstGeom>
        </p:spPr>
      </p:pic>
      <p:pic>
        <p:nvPicPr>
          <p:cNvPr id="57" name="Graphic 56" descr="Processor with solid fill">
            <a:extLst>
              <a:ext uri="{FF2B5EF4-FFF2-40B4-BE49-F238E27FC236}">
                <a16:creationId xmlns:a16="http://schemas.microsoft.com/office/drawing/2014/main" id="{D1AC91D8-6839-4D96-8A0E-50CFD871C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312" y="3804166"/>
            <a:ext cx="214341" cy="214341"/>
          </a:xfrm>
          <a:prstGeom prst="rect">
            <a:avLst/>
          </a:prstGeom>
        </p:spPr>
      </p:pic>
      <p:pic>
        <p:nvPicPr>
          <p:cNvPr id="58" name="Graphic 57" descr="Programmer female with solid fill">
            <a:extLst>
              <a:ext uri="{FF2B5EF4-FFF2-40B4-BE49-F238E27FC236}">
                <a16:creationId xmlns:a16="http://schemas.microsoft.com/office/drawing/2014/main" id="{E7F207AA-C491-4EF8-8476-44000BD14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312" y="2798222"/>
            <a:ext cx="214341" cy="214341"/>
          </a:xfrm>
          <a:prstGeom prst="rect">
            <a:avLst/>
          </a:prstGeom>
        </p:spPr>
      </p:pic>
      <p:pic>
        <p:nvPicPr>
          <p:cNvPr id="59" name="Graphic 58" descr="Programmer female with solid fill">
            <a:extLst>
              <a:ext uri="{FF2B5EF4-FFF2-40B4-BE49-F238E27FC236}">
                <a16:creationId xmlns:a16="http://schemas.microsoft.com/office/drawing/2014/main" id="{7AD99484-E407-48A7-A46E-B378B032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312" y="3311226"/>
            <a:ext cx="214341" cy="214341"/>
          </a:xfrm>
          <a:prstGeom prst="rect">
            <a:avLst/>
          </a:prstGeom>
        </p:spPr>
      </p:pic>
      <p:pic>
        <p:nvPicPr>
          <p:cNvPr id="60" name="Graphic 59" descr="Programmer female with solid fill">
            <a:extLst>
              <a:ext uri="{FF2B5EF4-FFF2-40B4-BE49-F238E27FC236}">
                <a16:creationId xmlns:a16="http://schemas.microsoft.com/office/drawing/2014/main" id="{9D9F60FE-1441-497F-9EB8-E81245F68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312" y="4259328"/>
            <a:ext cx="214341" cy="214341"/>
          </a:xfrm>
          <a:prstGeom prst="rect">
            <a:avLst/>
          </a:prstGeom>
        </p:spPr>
      </p:pic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835783" y="2425254"/>
            <a:ext cx="5064959" cy="222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Potential to overfit on data seen during training.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makes gaps in the training and validation data critical.  </a:t>
            </a: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691901" y="2041154"/>
            <a:ext cx="5373827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So why is this so hard to validate?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C6467-0C7B-475E-88BF-7AE76A86F666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8010977" y="3583907"/>
            <a:ext cx="2539167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8010978" y="4108596"/>
            <a:ext cx="2588780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Are you kidding me?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D0EDC-79C5-4D37-A06A-A9C29DAB90AC}"/>
              </a:ext>
            </a:extLst>
          </p:cNvPr>
          <p:cNvSpPr txBox="1"/>
          <p:nvPr/>
        </p:nvSpPr>
        <p:spPr>
          <a:xfrm>
            <a:off x="8010994" y="3187607"/>
            <a:ext cx="2574993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hat is 3+4?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97;p54">
            <a:extLst>
              <a:ext uri="{FF2B5EF4-FFF2-40B4-BE49-F238E27FC236}">
                <a16:creationId xmlns:a16="http://schemas.microsoft.com/office/drawing/2014/main" id="{44ACCB34-C793-4B09-92D8-87CEAE696A2D}"/>
              </a:ext>
            </a:extLst>
          </p:cNvPr>
          <p:cNvSpPr txBox="1"/>
          <p:nvPr/>
        </p:nvSpPr>
        <p:spPr>
          <a:xfrm>
            <a:off x="8010978" y="2409486"/>
            <a:ext cx="2639665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Oh my god, it is intelligent!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93;p54">
            <a:extLst>
              <a:ext uri="{FF2B5EF4-FFF2-40B4-BE49-F238E27FC236}">
                <a16:creationId xmlns:a16="http://schemas.microsoft.com/office/drawing/2014/main" id="{25F057A6-0875-434C-878F-2EFC8F91629E}"/>
              </a:ext>
            </a:extLst>
          </p:cNvPr>
          <p:cNvSpPr txBox="1"/>
          <p:nvPr/>
        </p:nvSpPr>
        <p:spPr>
          <a:xfrm>
            <a:off x="8024749" y="1906333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A509AD-2E4C-46E8-B0DD-203863CB292E}"/>
              </a:ext>
            </a:extLst>
          </p:cNvPr>
          <p:cNvSpPr txBox="1"/>
          <p:nvPr/>
        </p:nvSpPr>
        <p:spPr>
          <a:xfrm rot="16200000">
            <a:off x="6328733" y="3088062"/>
            <a:ext cx="14654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72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835783" y="2425254"/>
            <a:ext cx="5064959" cy="321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Potential to overfit on data seen during training.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makes gaps in the training data critical.  Further it is hard to validate behavior on potentially infinite unseen samples (unknown unknowns).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691901" y="2041154"/>
            <a:ext cx="5373827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So why is this so hard to validate?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C6467-0C7B-475E-88BF-7AE76A86F666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7266661" y="1690624"/>
            <a:ext cx="3508403" cy="467360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8010994" y="4631667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is 1-2?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8010977" y="5102975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97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293;p54">
            <a:extLst>
              <a:ext uri="{FF2B5EF4-FFF2-40B4-BE49-F238E27FC236}">
                <a16:creationId xmlns:a16="http://schemas.microsoft.com/office/drawing/2014/main" id="{A7794C54-AB54-4B8B-8A39-9D5ECE63CB75}"/>
              </a:ext>
            </a:extLst>
          </p:cNvPr>
          <p:cNvSpPr txBox="1"/>
          <p:nvPr/>
        </p:nvSpPr>
        <p:spPr>
          <a:xfrm>
            <a:off x="8010977" y="5605839"/>
            <a:ext cx="2625895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seriously?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98;p54">
            <a:extLst>
              <a:ext uri="{FF2B5EF4-FFF2-40B4-BE49-F238E27FC236}">
                <a16:creationId xmlns:a16="http://schemas.microsoft.com/office/drawing/2014/main" id="{A2EF540F-D45A-4F9D-94F2-1414861C8CC4}"/>
              </a:ext>
            </a:extLst>
          </p:cNvPr>
          <p:cNvSpPr/>
          <p:nvPr/>
        </p:nvSpPr>
        <p:spPr>
          <a:xfrm>
            <a:off x="7586341" y="4749602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" name="Google Shape;296;p54">
            <a:extLst>
              <a:ext uri="{FF2B5EF4-FFF2-40B4-BE49-F238E27FC236}">
                <a16:creationId xmlns:a16="http://schemas.microsoft.com/office/drawing/2014/main" id="{1A2897B7-4D5B-482D-AA41-3BEA7B005CD4}"/>
              </a:ext>
            </a:extLst>
          </p:cNvPr>
          <p:cNvSpPr/>
          <p:nvPr/>
        </p:nvSpPr>
        <p:spPr>
          <a:xfrm>
            <a:off x="7586357" y="525337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" name="Google Shape;296;p54">
            <a:extLst>
              <a:ext uri="{FF2B5EF4-FFF2-40B4-BE49-F238E27FC236}">
                <a16:creationId xmlns:a16="http://schemas.microsoft.com/office/drawing/2014/main" id="{59F5E150-A3C0-4945-BCDB-9CF18CC70504}"/>
              </a:ext>
            </a:extLst>
          </p:cNvPr>
          <p:cNvSpPr/>
          <p:nvPr/>
        </p:nvSpPr>
        <p:spPr>
          <a:xfrm>
            <a:off x="7586357" y="572473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2" name="Graphic 41" descr="Programmer female with solid fill">
            <a:extLst>
              <a:ext uri="{FF2B5EF4-FFF2-40B4-BE49-F238E27FC236}">
                <a16:creationId xmlns:a16="http://schemas.microsoft.com/office/drawing/2014/main" id="{43C828D9-67B6-42A9-8EB9-C68F33AD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312" y="4805838"/>
            <a:ext cx="214341" cy="214341"/>
          </a:xfrm>
          <a:prstGeom prst="rect">
            <a:avLst/>
          </a:prstGeom>
        </p:spPr>
      </p:pic>
      <p:pic>
        <p:nvPicPr>
          <p:cNvPr id="44" name="Graphic 43" descr="Processor with solid fill">
            <a:extLst>
              <a:ext uri="{FF2B5EF4-FFF2-40B4-BE49-F238E27FC236}">
                <a16:creationId xmlns:a16="http://schemas.microsoft.com/office/drawing/2014/main" id="{A48326D4-DF1F-4C7B-B557-AD693115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312" y="5337575"/>
            <a:ext cx="214341" cy="214341"/>
          </a:xfrm>
          <a:prstGeom prst="rect">
            <a:avLst/>
          </a:prstGeom>
        </p:spPr>
      </p:pic>
      <p:pic>
        <p:nvPicPr>
          <p:cNvPr id="47" name="Graphic 46" descr="Programmer female with solid fill">
            <a:extLst>
              <a:ext uri="{FF2B5EF4-FFF2-40B4-BE49-F238E27FC236}">
                <a16:creationId xmlns:a16="http://schemas.microsoft.com/office/drawing/2014/main" id="{F42E6065-A045-4E72-ACF9-407A31FF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312" y="5786843"/>
            <a:ext cx="214341" cy="2143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2E4E798-5086-4D78-BCF0-F6A1887CD3B1}"/>
              </a:ext>
            </a:extLst>
          </p:cNvPr>
          <p:cNvSpPr txBox="1"/>
          <p:nvPr/>
        </p:nvSpPr>
        <p:spPr>
          <a:xfrm rot="16200000">
            <a:off x="6169913" y="5161650"/>
            <a:ext cx="178313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62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531480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AI Biases and why it is so hard to not fall for them</a:t>
            </a:r>
            <a:endParaRPr sz="3199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2"/>
            <a:ext cx="10647896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following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assume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detector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trained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instances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vehicles</a:t>
            </a: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de-DE" sz="1867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pedestrians</a:t>
            </a: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592126" y="252335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Introducing bias an incomplete list</a:t>
            </a:r>
            <a:endParaRPr sz="1867" b="1" kern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592126" y="3056795"/>
            <a:ext cx="5032847" cy="317498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93;p54">
            <a:extLst>
              <a:ext uri="{FF2B5EF4-FFF2-40B4-BE49-F238E27FC236}">
                <a16:creationId xmlns:a16="http://schemas.microsoft.com/office/drawing/2014/main" id="{AEC1F336-513B-4EE1-94F9-C711E7FD5B03}"/>
              </a:ext>
            </a:extLst>
          </p:cNvPr>
          <p:cNvSpPr txBox="1"/>
          <p:nvPr/>
        </p:nvSpPr>
        <p:spPr>
          <a:xfrm>
            <a:off x="1267418" y="332458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 Framing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850246" y="34081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1267418" y="3817354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850246" y="390092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1204554" y="431012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sampling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850230" y="43936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1267418" y="483319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Validation Bias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850246" y="4916770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850246" y="540953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1216517" y="530450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Social context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Man on a wheelchair">
            <a:extLst>
              <a:ext uri="{FF2B5EF4-FFF2-40B4-BE49-F238E27FC236}">
                <a16:creationId xmlns:a16="http://schemas.microsoft.com/office/drawing/2014/main" id="{126B53DB-7419-44F4-890B-5BB8EE8E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72" y="3056795"/>
            <a:ext cx="4759717" cy="31731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1D472D-580E-4FC9-B7B8-3C02C4FA59B7}"/>
              </a:ext>
            </a:extLst>
          </p:cNvPr>
          <p:cNvSpPr/>
          <p:nvPr/>
        </p:nvSpPr>
        <p:spPr>
          <a:xfrm>
            <a:off x="9396311" y="3056795"/>
            <a:ext cx="979667" cy="3173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14944-DC8F-455B-934F-A5A6BB4B5946}"/>
              </a:ext>
            </a:extLst>
          </p:cNvPr>
          <p:cNvSpPr txBox="1"/>
          <p:nvPr/>
        </p:nvSpPr>
        <p:spPr>
          <a:xfrm>
            <a:off x="9982526" y="3701477"/>
            <a:ext cx="1866573" cy="1672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133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ehicle</a:t>
            </a:r>
            <a:r>
              <a:rPr lang="en-US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or Pedestrian?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model will answer what you ask</a:t>
            </a:r>
            <a:endParaRPr lang="en-US" sz="1600" kern="0" dirty="0">
              <a:solidFill>
                <a:srgbClr val="5F636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968A7-D1A7-4894-8023-BF3F28ABAB39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9CC11C0D-0902-49B6-B9A0-84994DEC7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92" y="742232"/>
            <a:ext cx="450920" cy="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6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Programmierer">
            <a:extLst>
              <a:ext uri="{FF2B5EF4-FFF2-40B4-BE49-F238E27FC236}">
                <a16:creationId xmlns:a16="http://schemas.microsoft.com/office/drawing/2014/main" id="{0A3227F4-3D2D-4618-8375-4C5D3511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929" y="2574826"/>
            <a:ext cx="2483224" cy="248322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Have programmed something in Python before?</a:t>
            </a:r>
            <a:endParaRPr lang="LID4096" dirty="0"/>
          </a:p>
        </p:txBody>
      </p:sp>
      <p:pic>
        <p:nvPicPr>
          <p:cNvPr id="9" name="Grafik 8" descr="Hilfe">
            <a:extLst>
              <a:ext uri="{FF2B5EF4-FFF2-40B4-BE49-F238E27FC236}">
                <a16:creationId xmlns:a16="http://schemas.microsoft.com/office/drawing/2014/main" id="{0BAF6166-22D8-4B63-A014-71057213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902" y="3127187"/>
            <a:ext cx="689251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531480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AI Biases and why it is so hard to not fall for them</a:t>
            </a:r>
            <a:endParaRPr sz="3199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2"/>
            <a:ext cx="11141731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the following we assume an object detector trained on instances of vehicles and pedestrians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592126" y="252335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Introducing bias an incomplete list</a:t>
            </a:r>
            <a:endParaRPr sz="1867" b="1" kern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592126" y="3056795"/>
            <a:ext cx="5032847" cy="317498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93;p54">
            <a:extLst>
              <a:ext uri="{FF2B5EF4-FFF2-40B4-BE49-F238E27FC236}">
                <a16:creationId xmlns:a16="http://schemas.microsoft.com/office/drawing/2014/main" id="{AEC1F336-513B-4EE1-94F9-C711E7FD5B03}"/>
              </a:ext>
            </a:extLst>
          </p:cNvPr>
          <p:cNvSpPr txBox="1"/>
          <p:nvPr/>
        </p:nvSpPr>
        <p:spPr>
          <a:xfrm>
            <a:off x="1267418" y="332458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 Framing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850246" y="34081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1267418" y="3817354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endParaRPr lang="en-US"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850246" y="390092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1204554" y="431012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sampling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850230" y="43936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1267418" y="483319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Validation Bias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850246" y="4916770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850246" y="540953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1216517" y="530450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Social context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Man on a wheelchair">
            <a:extLst>
              <a:ext uri="{FF2B5EF4-FFF2-40B4-BE49-F238E27FC236}">
                <a16:creationId xmlns:a16="http://schemas.microsoft.com/office/drawing/2014/main" id="{C3A44304-5231-48D5-94D9-03E64D6D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72" y="3056795"/>
            <a:ext cx="4759717" cy="31731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A40EC1-F190-4476-8135-266E586D6664}"/>
              </a:ext>
            </a:extLst>
          </p:cNvPr>
          <p:cNvSpPr/>
          <p:nvPr/>
        </p:nvSpPr>
        <p:spPr>
          <a:xfrm>
            <a:off x="9396311" y="3056795"/>
            <a:ext cx="979667" cy="3173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F57CD-0E64-475C-AF96-2716D6402A2F}"/>
              </a:ext>
            </a:extLst>
          </p:cNvPr>
          <p:cNvSpPr txBox="1"/>
          <p:nvPr/>
        </p:nvSpPr>
        <p:spPr>
          <a:xfrm>
            <a:off x="9982528" y="3449303"/>
            <a:ext cx="2007957" cy="1955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Please</a:t>
            </a:r>
            <a:r>
              <a:rPr lang="de-DE" sz="2133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detect</a:t>
            </a:r>
            <a:r>
              <a:rPr lang="de-DE" sz="2133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objects</a:t>
            </a:r>
            <a:endParaRPr lang="en-US" sz="2133" b="1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600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Unintended behavior and when the model decides vehicles are enough</a:t>
            </a:r>
            <a:endParaRPr lang="en-US" sz="1600" kern="0">
              <a:solidFill>
                <a:srgbClr val="5F636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D32BC5-0E93-4141-8828-81E133B35B72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25" name="Graphic 24" descr="Astronaut female with solid fill">
            <a:extLst>
              <a:ext uri="{FF2B5EF4-FFF2-40B4-BE49-F238E27FC236}">
                <a16:creationId xmlns:a16="http://schemas.microsoft.com/office/drawing/2014/main" id="{D7913F5F-99F6-4199-B6F6-573B4251B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92" y="742232"/>
            <a:ext cx="450920" cy="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531480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AI Biases and why it is so hard to not fall for them</a:t>
            </a:r>
            <a:endParaRPr sz="3199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2"/>
            <a:ext cx="11477957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the following we assume an object detector trained on instances of vehicles and pedestrians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592126" y="252335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Introducing bias an incomplete list</a:t>
            </a:r>
            <a:endParaRPr sz="1867" b="1" kern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592126" y="3056795"/>
            <a:ext cx="5032847" cy="317498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93;p54">
            <a:extLst>
              <a:ext uri="{FF2B5EF4-FFF2-40B4-BE49-F238E27FC236}">
                <a16:creationId xmlns:a16="http://schemas.microsoft.com/office/drawing/2014/main" id="{AEC1F336-513B-4EE1-94F9-C711E7FD5B03}"/>
              </a:ext>
            </a:extLst>
          </p:cNvPr>
          <p:cNvSpPr txBox="1"/>
          <p:nvPr/>
        </p:nvSpPr>
        <p:spPr>
          <a:xfrm>
            <a:off x="1267418" y="332458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 Framing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850246" y="34081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1267418" y="3817354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850246" y="390092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1204554" y="431012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sampling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850230" y="43936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1267418" y="483319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Validation Bias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850246" y="4916770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850246" y="540953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1216517" y="530450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Social context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Man on a wheelchair">
            <a:extLst>
              <a:ext uri="{FF2B5EF4-FFF2-40B4-BE49-F238E27FC236}">
                <a16:creationId xmlns:a16="http://schemas.microsoft.com/office/drawing/2014/main" id="{CB6A97EA-C597-4DEE-996A-4256C00F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72" y="3056795"/>
            <a:ext cx="4759717" cy="31731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471086-244E-4558-B739-F113089AFAF3}"/>
              </a:ext>
            </a:extLst>
          </p:cNvPr>
          <p:cNvSpPr/>
          <p:nvPr/>
        </p:nvSpPr>
        <p:spPr>
          <a:xfrm>
            <a:off x="9396311" y="3056795"/>
            <a:ext cx="979667" cy="3173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A9C501-0112-465C-9BAD-4DA228C9E731}"/>
              </a:ext>
            </a:extLst>
          </p:cNvPr>
          <p:cNvSpPr txBox="1"/>
          <p:nvPr/>
        </p:nvSpPr>
        <p:spPr>
          <a:xfrm>
            <a:off x="9668415" y="3701476"/>
            <a:ext cx="2195984" cy="1578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2133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 </a:t>
            </a: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r>
              <a:rPr lang="de-DE" sz="2133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lang="en-US" sz="2133" b="1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600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Influences performance and reinforces existing patterns</a:t>
            </a:r>
            <a:endParaRPr lang="en-US" sz="1600" kern="0">
              <a:solidFill>
                <a:srgbClr val="5F636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3F33D-E6BA-45A8-BE9A-F0A106127980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25" name="Graphic 24" descr="Astronaut female with solid fill">
            <a:extLst>
              <a:ext uri="{FF2B5EF4-FFF2-40B4-BE49-F238E27FC236}">
                <a16:creationId xmlns:a16="http://schemas.microsoft.com/office/drawing/2014/main" id="{5767294B-4646-4A36-9E1F-F93C8C131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92" y="742232"/>
            <a:ext cx="450920" cy="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531480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AI Biases and why it is so hard to not fall for them</a:t>
            </a:r>
            <a:endParaRPr sz="3199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2" y="1312012"/>
            <a:ext cx="11183759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the following we assume an object detector trained on instances of vehicles and pedestrians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592126" y="252335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Introducing bias an incomplete list</a:t>
            </a:r>
            <a:endParaRPr sz="1867" b="1" kern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592126" y="3056795"/>
            <a:ext cx="5032847" cy="317498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93;p54">
            <a:extLst>
              <a:ext uri="{FF2B5EF4-FFF2-40B4-BE49-F238E27FC236}">
                <a16:creationId xmlns:a16="http://schemas.microsoft.com/office/drawing/2014/main" id="{AEC1F336-513B-4EE1-94F9-C711E7FD5B03}"/>
              </a:ext>
            </a:extLst>
          </p:cNvPr>
          <p:cNvSpPr txBox="1"/>
          <p:nvPr/>
        </p:nvSpPr>
        <p:spPr>
          <a:xfrm>
            <a:off x="1267418" y="332458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 Framing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850246" y="34081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1267418" y="3817354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850246" y="390092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1204554" y="431012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sampling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850230" y="43936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1267418" y="483319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Validation Bias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850246" y="4916770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850246" y="540953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1216517" y="530450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Social context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 descr="Man on a wheelchair">
            <a:extLst>
              <a:ext uri="{FF2B5EF4-FFF2-40B4-BE49-F238E27FC236}">
                <a16:creationId xmlns:a16="http://schemas.microsoft.com/office/drawing/2014/main" id="{26140F55-51C9-49D0-8F84-7424DBBC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72" y="3056795"/>
            <a:ext cx="4759717" cy="3173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B81A1F-A1F3-4378-BFB3-9513D3C379F2}"/>
              </a:ext>
            </a:extLst>
          </p:cNvPr>
          <p:cNvSpPr/>
          <p:nvPr/>
        </p:nvSpPr>
        <p:spPr>
          <a:xfrm>
            <a:off x="9396311" y="3056795"/>
            <a:ext cx="979667" cy="3173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CA60E-9F56-4E58-AAFB-98E8BE035B6E}"/>
              </a:ext>
            </a:extLst>
          </p:cNvPr>
          <p:cNvSpPr txBox="1"/>
          <p:nvPr/>
        </p:nvSpPr>
        <p:spPr>
          <a:xfrm>
            <a:off x="9803905" y="3281179"/>
            <a:ext cx="2113028" cy="2522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Unknown</a:t>
            </a:r>
            <a:r>
              <a:rPr lang="de-DE" sz="2133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2133" b="1" kern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unknowns</a:t>
            </a:r>
            <a:endParaRPr lang="en-US" sz="2133" b="1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600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you train on is what you validate on, and metrics usually further promote the “vehicle are enough bias”.</a:t>
            </a:r>
            <a:endParaRPr lang="en-US" sz="1600" kern="0">
              <a:solidFill>
                <a:srgbClr val="5F636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932A24-982A-45CE-ABD8-52351D54DD34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FA76DE44-FDA1-4BC6-A87B-23F228F3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92" y="742232"/>
            <a:ext cx="450920" cy="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691901" y="598407"/>
            <a:ext cx="9531480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AI Biases and why it is so hard to not fall for them</a:t>
            </a:r>
            <a:endParaRPr sz="3199" kern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2" y="1312013"/>
            <a:ext cx="11183759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the following we assume an object detector trained on instances of vehicles and pedestrians</a:t>
            </a: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592126" y="252335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Introducing bias an incomplete list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92;p54">
            <a:extLst>
              <a:ext uri="{FF2B5EF4-FFF2-40B4-BE49-F238E27FC236}">
                <a16:creationId xmlns:a16="http://schemas.microsoft.com/office/drawing/2014/main" id="{670DA4CE-E3F8-448C-A2C8-143E0551AD7D}"/>
              </a:ext>
            </a:extLst>
          </p:cNvPr>
          <p:cNvSpPr/>
          <p:nvPr/>
        </p:nvSpPr>
        <p:spPr>
          <a:xfrm>
            <a:off x="592126" y="3056795"/>
            <a:ext cx="5032847" cy="317498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863" tIns="121863" rIns="121863" bIns="12186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93;p54">
            <a:extLst>
              <a:ext uri="{FF2B5EF4-FFF2-40B4-BE49-F238E27FC236}">
                <a16:creationId xmlns:a16="http://schemas.microsoft.com/office/drawing/2014/main" id="{AEC1F336-513B-4EE1-94F9-C711E7FD5B03}"/>
              </a:ext>
            </a:extLst>
          </p:cNvPr>
          <p:cNvSpPr txBox="1"/>
          <p:nvPr/>
        </p:nvSpPr>
        <p:spPr>
          <a:xfrm>
            <a:off x="1267418" y="332458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 Framing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94;p54">
            <a:extLst>
              <a:ext uri="{FF2B5EF4-FFF2-40B4-BE49-F238E27FC236}">
                <a16:creationId xmlns:a16="http://schemas.microsoft.com/office/drawing/2014/main" id="{FAD5B1C3-D46E-41E4-950B-77EE58DA0298}"/>
              </a:ext>
            </a:extLst>
          </p:cNvPr>
          <p:cNvSpPr/>
          <p:nvPr/>
        </p:nvSpPr>
        <p:spPr>
          <a:xfrm>
            <a:off x="850246" y="340815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" name="Google Shape;295;p54">
            <a:extLst>
              <a:ext uri="{FF2B5EF4-FFF2-40B4-BE49-F238E27FC236}">
                <a16:creationId xmlns:a16="http://schemas.microsoft.com/office/drawing/2014/main" id="{C3918AF7-46E2-49D7-8099-D8871657B79F}"/>
              </a:ext>
            </a:extLst>
          </p:cNvPr>
          <p:cNvSpPr txBox="1"/>
          <p:nvPr/>
        </p:nvSpPr>
        <p:spPr>
          <a:xfrm>
            <a:off x="1267418" y="3817354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 Function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850246" y="390092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" name="Google Shape;297;p54">
            <a:extLst>
              <a:ext uri="{FF2B5EF4-FFF2-40B4-BE49-F238E27FC236}">
                <a16:creationId xmlns:a16="http://schemas.microsoft.com/office/drawing/2014/main" id="{F2062D6D-7CE8-410D-99E5-74E1E595C1E0}"/>
              </a:ext>
            </a:extLst>
          </p:cNvPr>
          <p:cNvSpPr txBox="1"/>
          <p:nvPr/>
        </p:nvSpPr>
        <p:spPr>
          <a:xfrm>
            <a:off x="1204554" y="431012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sampling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850230" y="43936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" name="Google Shape;293;p54">
            <a:extLst>
              <a:ext uri="{FF2B5EF4-FFF2-40B4-BE49-F238E27FC236}">
                <a16:creationId xmlns:a16="http://schemas.microsoft.com/office/drawing/2014/main" id="{CDCCC86C-F549-4981-9288-B5F6D83750B0}"/>
              </a:ext>
            </a:extLst>
          </p:cNvPr>
          <p:cNvSpPr txBox="1"/>
          <p:nvPr/>
        </p:nvSpPr>
        <p:spPr>
          <a:xfrm>
            <a:off x="1267418" y="4833198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Validation Bias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850246" y="4916770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850246" y="540953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de-DE" sz="1867" kern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endParaRPr sz="1867" kern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" name="Google Shape;297;p54">
            <a:extLst>
              <a:ext uri="{FF2B5EF4-FFF2-40B4-BE49-F238E27FC236}">
                <a16:creationId xmlns:a16="http://schemas.microsoft.com/office/drawing/2014/main" id="{F88D9B86-911F-4ED1-AD44-6DBF3C077903}"/>
              </a:ext>
            </a:extLst>
          </p:cNvPr>
          <p:cNvSpPr txBox="1"/>
          <p:nvPr/>
        </p:nvSpPr>
        <p:spPr>
          <a:xfrm>
            <a:off x="1216517" y="5304506"/>
            <a:ext cx="4446628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Social context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" name="Picture 15" descr="Man on a wheelchair">
            <a:extLst>
              <a:ext uri="{FF2B5EF4-FFF2-40B4-BE49-F238E27FC236}">
                <a16:creationId xmlns:a16="http://schemas.microsoft.com/office/drawing/2014/main" id="{9BBC1B7A-4F6C-4D2A-A915-C0EBCB3A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72" y="3056795"/>
            <a:ext cx="4759717" cy="3173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82AAC9-5BCA-47BD-9818-D4088CF0A6D5}"/>
              </a:ext>
            </a:extLst>
          </p:cNvPr>
          <p:cNvSpPr/>
          <p:nvPr/>
        </p:nvSpPr>
        <p:spPr>
          <a:xfrm>
            <a:off x="9396311" y="3056795"/>
            <a:ext cx="979667" cy="3173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7D26FC-D0B3-42BA-AEA8-6E7E9546D25A}"/>
              </a:ext>
            </a:extLst>
          </p:cNvPr>
          <p:cNvSpPr txBox="1"/>
          <p:nvPr/>
        </p:nvSpPr>
        <p:spPr>
          <a:xfrm>
            <a:off x="9668700" y="3555560"/>
            <a:ext cx="2385681" cy="205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2133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Agree</a:t>
            </a:r>
            <a:r>
              <a:rPr lang="de-DE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de-DE" sz="2133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disagree</a:t>
            </a:r>
            <a:r>
              <a:rPr lang="de-DE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2133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</a:t>
            </a:r>
            <a:r>
              <a:rPr lang="de-DE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de-DE" sz="2133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focus</a:t>
            </a:r>
            <a:r>
              <a:rPr lang="de-DE" sz="2133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</a:t>
            </a:r>
            <a:endParaRPr lang="en-US" sz="2133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Pedestrians are more vulnerable, vehicles are more frequent</a:t>
            </a:r>
            <a:endParaRPr lang="en-US" sz="1600" kern="0" dirty="0">
              <a:solidFill>
                <a:srgbClr val="5F636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1874F-40EE-4A6C-881C-B66ADB5FEC16}"/>
              </a:ext>
            </a:extLst>
          </p:cNvPr>
          <p:cNvSpPr txBox="1"/>
          <p:nvPr/>
        </p:nvSpPr>
        <p:spPr>
          <a:xfrm>
            <a:off x="1" y="651944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pic>
        <p:nvPicPr>
          <p:cNvPr id="22" name="Graphic 21" descr="Astronaut female with solid fill">
            <a:extLst>
              <a:ext uri="{FF2B5EF4-FFF2-40B4-BE49-F238E27FC236}">
                <a16:creationId xmlns:a16="http://schemas.microsoft.com/office/drawing/2014/main" id="{11D47460-F89E-4D9C-B576-8893E44A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692" y="742232"/>
            <a:ext cx="450920" cy="4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3"/>
            <a:ext cx="1064789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Hard to prove? Why do we not use the tests we already have in place? Let’s talk about traditional validation concepts.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4925366" y="2367136"/>
            <a:ext cx="1833159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The V-Model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C6467-0C7B-475E-88BF-7AE76A86F666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93FDC-9E89-4664-A2A9-7031450831AA}"/>
              </a:ext>
            </a:extLst>
          </p:cNvPr>
          <p:cNvSpPr txBox="1"/>
          <p:nvPr/>
        </p:nvSpPr>
        <p:spPr>
          <a:xfrm>
            <a:off x="9855829" y="4668910"/>
            <a:ext cx="1504231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</a:p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</a:p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Verification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C34C635-5DFF-41DA-80AE-67E4F5CB75C2}"/>
              </a:ext>
            </a:extLst>
          </p:cNvPr>
          <p:cNvSpPr/>
          <p:nvPr/>
        </p:nvSpPr>
        <p:spPr>
          <a:xfrm rot="10800000">
            <a:off x="10421443" y="3698661"/>
            <a:ext cx="471424" cy="85434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2FCDA-6E50-4490-93E6-378916A5491F}"/>
              </a:ext>
            </a:extLst>
          </p:cNvPr>
          <p:cNvSpPr txBox="1"/>
          <p:nvPr/>
        </p:nvSpPr>
        <p:spPr>
          <a:xfrm>
            <a:off x="350473" y="2967601"/>
            <a:ext cx="193690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</a:p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2CEF126-15E0-441A-A475-F4E4EDC2BDB9}"/>
              </a:ext>
            </a:extLst>
          </p:cNvPr>
          <p:cNvSpPr/>
          <p:nvPr/>
        </p:nvSpPr>
        <p:spPr>
          <a:xfrm>
            <a:off x="1027069" y="3726467"/>
            <a:ext cx="471424" cy="85434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35B054-EBB2-44DD-BCCD-F86847A8D438}"/>
              </a:ext>
            </a:extLst>
          </p:cNvPr>
          <p:cNvSpPr txBox="1"/>
          <p:nvPr/>
        </p:nvSpPr>
        <p:spPr>
          <a:xfrm>
            <a:off x="2251924" y="3997297"/>
            <a:ext cx="123545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Concept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CA7E-95C3-4139-AA20-D758A2937880}"/>
              </a:ext>
            </a:extLst>
          </p:cNvPr>
          <p:cNvSpPr txBox="1"/>
          <p:nvPr/>
        </p:nvSpPr>
        <p:spPr>
          <a:xfrm>
            <a:off x="1853184" y="4729415"/>
            <a:ext cx="243087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Requirements and Architecture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EFB19E-4EF7-4E02-B0C9-1B153364B6AC}"/>
              </a:ext>
            </a:extLst>
          </p:cNvPr>
          <p:cNvSpPr txBox="1"/>
          <p:nvPr/>
        </p:nvSpPr>
        <p:spPr>
          <a:xfrm>
            <a:off x="3074608" y="5493466"/>
            <a:ext cx="207792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Detailed Design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F21A15-4333-491A-AFBB-6E32CFC90D8E}"/>
              </a:ext>
            </a:extLst>
          </p:cNvPr>
          <p:cNvSpPr txBox="1"/>
          <p:nvPr/>
        </p:nvSpPr>
        <p:spPr>
          <a:xfrm>
            <a:off x="6440400" y="5484757"/>
            <a:ext cx="294376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2790AD-1A0F-4780-8AEC-961A709E3378}"/>
              </a:ext>
            </a:extLst>
          </p:cNvPr>
          <p:cNvSpPr txBox="1"/>
          <p:nvPr/>
        </p:nvSpPr>
        <p:spPr>
          <a:xfrm>
            <a:off x="7340460" y="4790993"/>
            <a:ext cx="296836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E4A076-A77F-4A96-99CE-0897BB622B62}"/>
              </a:ext>
            </a:extLst>
          </p:cNvPr>
          <p:cNvSpPr txBox="1"/>
          <p:nvPr/>
        </p:nvSpPr>
        <p:spPr>
          <a:xfrm>
            <a:off x="8148705" y="3980907"/>
            <a:ext cx="1633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eployment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650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2"/>
            <a:ext cx="1064789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Traditionally you would say this is what a wheel chair driver looks like, there is a person with a head, and a torso, in a sitting position on a chair with wheels ..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83;p54">
            <a:extLst>
              <a:ext uri="{FF2B5EF4-FFF2-40B4-BE49-F238E27FC236}">
                <a16:creationId xmlns:a16="http://schemas.microsoft.com/office/drawing/2014/main" id="{B5610D77-5C09-47F4-8CFD-88D9152E8F6C}"/>
              </a:ext>
            </a:extLst>
          </p:cNvPr>
          <p:cNvSpPr txBox="1"/>
          <p:nvPr/>
        </p:nvSpPr>
        <p:spPr>
          <a:xfrm>
            <a:off x="4160826" y="2469435"/>
            <a:ext cx="3224909" cy="57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The V-Model</a:t>
            </a: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CA7E-95C3-4139-AA20-D758A2937880}"/>
              </a:ext>
            </a:extLst>
          </p:cNvPr>
          <p:cNvSpPr txBox="1"/>
          <p:nvPr/>
        </p:nvSpPr>
        <p:spPr>
          <a:xfrm>
            <a:off x="1853184" y="4729415"/>
            <a:ext cx="243087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Architecture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EFB19E-4EF7-4E02-B0C9-1B153364B6AC}"/>
              </a:ext>
            </a:extLst>
          </p:cNvPr>
          <p:cNvSpPr txBox="1"/>
          <p:nvPr/>
        </p:nvSpPr>
        <p:spPr>
          <a:xfrm>
            <a:off x="3074608" y="5493466"/>
            <a:ext cx="207792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Detailed </a:t>
            </a: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DD085DF2-60F7-4B8E-92A1-9A3B37D48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901" y="3298445"/>
            <a:ext cx="1219200" cy="1219200"/>
          </a:xfrm>
          <a:prstGeom prst="rect">
            <a:avLst/>
          </a:prstGeom>
        </p:spPr>
      </p:pic>
      <p:pic>
        <p:nvPicPr>
          <p:cNvPr id="36" name="Graphic 35" descr="Document outline">
            <a:extLst>
              <a:ext uri="{FF2B5EF4-FFF2-40B4-BE49-F238E27FC236}">
                <a16:creationId xmlns:a16="http://schemas.microsoft.com/office/drawing/2014/main" id="{D8180846-4120-4BCE-8DB8-6E4DDFC5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901" y="4339883"/>
            <a:ext cx="1219200" cy="1219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14B000-D5AB-4BDB-B371-5FD12D54C91B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769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82;p54">
            <a:extLst>
              <a:ext uri="{FF2B5EF4-FFF2-40B4-BE49-F238E27FC236}">
                <a16:creationId xmlns:a16="http://schemas.microsoft.com/office/drawing/2014/main" id="{BD3E57E8-927C-40E6-A28F-4ADFC3F43D2B}"/>
              </a:ext>
            </a:extLst>
          </p:cNvPr>
          <p:cNvSpPr txBox="1"/>
          <p:nvPr/>
        </p:nvSpPr>
        <p:spPr>
          <a:xfrm>
            <a:off x="712163" y="1312012"/>
            <a:ext cx="1078793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using deep learning, this step sums up to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“Here are images of wheel chair drivers, go learn what it means to look like a wheel chair driver.”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CA7E-95C3-4139-AA20-D758A2937880}"/>
              </a:ext>
            </a:extLst>
          </p:cNvPr>
          <p:cNvSpPr txBox="1"/>
          <p:nvPr/>
        </p:nvSpPr>
        <p:spPr>
          <a:xfrm>
            <a:off x="1853184" y="4729415"/>
            <a:ext cx="243087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Architecture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EFB19E-4EF7-4E02-B0C9-1B153364B6AC}"/>
              </a:ext>
            </a:extLst>
          </p:cNvPr>
          <p:cNvSpPr txBox="1"/>
          <p:nvPr/>
        </p:nvSpPr>
        <p:spPr>
          <a:xfrm>
            <a:off x="3074608" y="5493466"/>
            <a:ext cx="207792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Detailed </a:t>
            </a: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" name="Google Shape;283;p54">
            <a:extLst>
              <a:ext uri="{FF2B5EF4-FFF2-40B4-BE49-F238E27FC236}">
                <a16:creationId xmlns:a16="http://schemas.microsoft.com/office/drawing/2014/main" id="{086119C8-B705-40BC-87D9-A187B50DA67D}"/>
              </a:ext>
            </a:extLst>
          </p:cNvPr>
          <p:cNvSpPr txBox="1"/>
          <p:nvPr/>
        </p:nvSpPr>
        <p:spPr>
          <a:xfrm>
            <a:off x="4160826" y="2469435"/>
            <a:ext cx="3224909" cy="123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The V-Model</a:t>
            </a:r>
          </a:p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867" b="1" kern="0" dirty="0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hen using Deep Learning Models</a:t>
            </a:r>
            <a:endParaRPr sz="1867" b="1" kern="0" dirty="0">
              <a:solidFill>
                <a:srgbClr val="F299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19D155-B825-4000-8B85-ACAE748FE139}"/>
              </a:ext>
            </a:extLst>
          </p:cNvPr>
          <p:cNvGrpSpPr/>
          <p:nvPr/>
        </p:nvGrpSpPr>
        <p:grpSpPr>
          <a:xfrm>
            <a:off x="666232" y="3281236"/>
            <a:ext cx="1219200" cy="1219200"/>
            <a:chOff x="6323480" y="3513476"/>
            <a:chExt cx="914400" cy="914400"/>
          </a:xfrm>
        </p:grpSpPr>
        <p:pic>
          <p:nvPicPr>
            <p:cNvPr id="6" name="Graphic 5" descr="Person in wheelchair outline">
              <a:extLst>
                <a:ext uri="{FF2B5EF4-FFF2-40B4-BE49-F238E27FC236}">
                  <a16:creationId xmlns:a16="http://schemas.microsoft.com/office/drawing/2014/main" id="{B984F552-B060-402C-AA09-7D19AFBC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0059" y="3690055"/>
              <a:ext cx="561241" cy="561241"/>
            </a:xfrm>
            <a:prstGeom prst="rect">
              <a:avLst/>
            </a:prstGeom>
          </p:spPr>
        </p:pic>
        <p:pic>
          <p:nvPicPr>
            <p:cNvPr id="26" name="Graphic 25" descr="Paper outline">
              <a:extLst>
                <a:ext uri="{FF2B5EF4-FFF2-40B4-BE49-F238E27FC236}">
                  <a16:creationId xmlns:a16="http://schemas.microsoft.com/office/drawing/2014/main" id="{61209348-8330-42CC-9F44-E8941C94A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3480" y="3513476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43964-9B93-4601-8384-480DBACB4593}"/>
              </a:ext>
            </a:extLst>
          </p:cNvPr>
          <p:cNvGrpSpPr/>
          <p:nvPr/>
        </p:nvGrpSpPr>
        <p:grpSpPr>
          <a:xfrm>
            <a:off x="666231" y="4364852"/>
            <a:ext cx="1219200" cy="1219200"/>
            <a:chOff x="7061300" y="3273639"/>
            <a:chExt cx="914400" cy="914400"/>
          </a:xfrm>
        </p:grpSpPr>
        <p:pic>
          <p:nvPicPr>
            <p:cNvPr id="8" name="Graphic 7" descr="Wheelchair outline">
              <a:extLst>
                <a:ext uri="{FF2B5EF4-FFF2-40B4-BE49-F238E27FC236}">
                  <a16:creationId xmlns:a16="http://schemas.microsoft.com/office/drawing/2014/main" id="{15D81158-BA5D-44F5-80B4-76A945F1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7879" y="3580120"/>
              <a:ext cx="507252" cy="507252"/>
            </a:xfrm>
            <a:prstGeom prst="rect">
              <a:avLst/>
            </a:prstGeom>
          </p:spPr>
        </p:pic>
        <p:pic>
          <p:nvPicPr>
            <p:cNvPr id="28" name="Graphic 27" descr="Paper outline">
              <a:extLst>
                <a:ext uri="{FF2B5EF4-FFF2-40B4-BE49-F238E27FC236}">
                  <a16:creationId xmlns:a16="http://schemas.microsoft.com/office/drawing/2014/main" id="{39366B64-1AF4-4E38-A2C4-E2F98593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61300" y="3273639"/>
              <a:ext cx="914400" cy="9144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A78072-42DB-4E26-9FBC-D58577D82C3A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100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CA7E-95C3-4139-AA20-D758A2937880}"/>
              </a:ext>
            </a:extLst>
          </p:cNvPr>
          <p:cNvSpPr txBox="1"/>
          <p:nvPr/>
        </p:nvSpPr>
        <p:spPr>
          <a:xfrm>
            <a:off x="1853184" y="4729415"/>
            <a:ext cx="243087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Architecture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EFB19E-4EF7-4E02-B0C9-1B153364B6AC}"/>
              </a:ext>
            </a:extLst>
          </p:cNvPr>
          <p:cNvSpPr txBox="1"/>
          <p:nvPr/>
        </p:nvSpPr>
        <p:spPr>
          <a:xfrm>
            <a:off x="3074608" y="5493466"/>
            <a:ext cx="207792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Detailed </a:t>
            </a: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" name="Google Shape;283;p54">
            <a:extLst>
              <a:ext uri="{FF2B5EF4-FFF2-40B4-BE49-F238E27FC236}">
                <a16:creationId xmlns:a16="http://schemas.microsoft.com/office/drawing/2014/main" id="{086119C8-B705-40BC-87D9-A187B50DA67D}"/>
              </a:ext>
            </a:extLst>
          </p:cNvPr>
          <p:cNvSpPr txBox="1"/>
          <p:nvPr/>
        </p:nvSpPr>
        <p:spPr>
          <a:xfrm>
            <a:off x="4190283" y="2419269"/>
            <a:ext cx="3224909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We just lost intentional design</a:t>
            </a:r>
            <a:endParaRPr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Graphic 3" descr="Comment Heart Break with solid fill">
            <a:extLst>
              <a:ext uri="{FF2B5EF4-FFF2-40B4-BE49-F238E27FC236}">
                <a16:creationId xmlns:a16="http://schemas.microsoft.com/office/drawing/2014/main" id="{CD56D9E6-F6A6-42F0-B2D9-663599D4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87479" y="3871551"/>
            <a:ext cx="637692" cy="637692"/>
          </a:xfrm>
          <a:prstGeom prst="rect">
            <a:avLst/>
          </a:prstGeom>
        </p:spPr>
      </p:pic>
      <p:pic>
        <p:nvPicPr>
          <p:cNvPr id="20" name="Graphic 19" descr="Comment Heart Break with solid fill">
            <a:extLst>
              <a:ext uri="{FF2B5EF4-FFF2-40B4-BE49-F238E27FC236}">
                <a16:creationId xmlns:a16="http://schemas.microsoft.com/office/drawing/2014/main" id="{A195750B-99A2-4F13-979F-48BDB7BE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65046" y="4698551"/>
            <a:ext cx="637692" cy="637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561F9-335C-4380-82F4-4410FB5F3DF4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A1D267-D373-456E-8950-A7C72FC3973F}"/>
              </a:ext>
            </a:extLst>
          </p:cNvPr>
          <p:cNvGrpSpPr/>
          <p:nvPr/>
        </p:nvGrpSpPr>
        <p:grpSpPr>
          <a:xfrm>
            <a:off x="666232" y="3281236"/>
            <a:ext cx="1219200" cy="1219200"/>
            <a:chOff x="6323480" y="3513476"/>
            <a:chExt cx="914400" cy="914400"/>
          </a:xfrm>
        </p:grpSpPr>
        <p:pic>
          <p:nvPicPr>
            <p:cNvPr id="27" name="Graphic 26" descr="Person in wheelchair outline">
              <a:extLst>
                <a:ext uri="{FF2B5EF4-FFF2-40B4-BE49-F238E27FC236}">
                  <a16:creationId xmlns:a16="http://schemas.microsoft.com/office/drawing/2014/main" id="{44FC949D-2DA7-4257-9021-8A83005B2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0059" y="3690055"/>
              <a:ext cx="561241" cy="561241"/>
            </a:xfrm>
            <a:prstGeom prst="rect">
              <a:avLst/>
            </a:prstGeom>
          </p:spPr>
        </p:pic>
        <p:pic>
          <p:nvPicPr>
            <p:cNvPr id="29" name="Graphic 28" descr="Paper outline">
              <a:extLst>
                <a:ext uri="{FF2B5EF4-FFF2-40B4-BE49-F238E27FC236}">
                  <a16:creationId xmlns:a16="http://schemas.microsoft.com/office/drawing/2014/main" id="{5A91B815-9B6C-4E8D-9045-087774EE9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3480" y="3513476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3F766-212A-4625-AC37-31F4555FF551}"/>
              </a:ext>
            </a:extLst>
          </p:cNvPr>
          <p:cNvGrpSpPr/>
          <p:nvPr/>
        </p:nvGrpSpPr>
        <p:grpSpPr>
          <a:xfrm>
            <a:off x="666231" y="4364852"/>
            <a:ext cx="1219200" cy="1219200"/>
            <a:chOff x="7061300" y="3273639"/>
            <a:chExt cx="914400" cy="914400"/>
          </a:xfrm>
        </p:grpSpPr>
        <p:pic>
          <p:nvPicPr>
            <p:cNvPr id="34" name="Graphic 33" descr="Wheelchair outline">
              <a:extLst>
                <a:ext uri="{FF2B5EF4-FFF2-40B4-BE49-F238E27FC236}">
                  <a16:creationId xmlns:a16="http://schemas.microsoft.com/office/drawing/2014/main" id="{4A16414A-841F-431D-A303-6CE253EA9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7879" y="3580120"/>
              <a:ext cx="507252" cy="507252"/>
            </a:xfrm>
            <a:prstGeom prst="rect">
              <a:avLst/>
            </a:prstGeom>
          </p:spPr>
        </p:pic>
        <p:pic>
          <p:nvPicPr>
            <p:cNvPr id="35" name="Graphic 34" descr="Paper outline">
              <a:extLst>
                <a:ext uri="{FF2B5EF4-FFF2-40B4-BE49-F238E27FC236}">
                  <a16:creationId xmlns:a16="http://schemas.microsoft.com/office/drawing/2014/main" id="{A2657DDE-DE68-4F0F-B5EE-22A1A8ED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1300" y="3273639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Google Shape;282;p54">
            <a:extLst>
              <a:ext uri="{FF2B5EF4-FFF2-40B4-BE49-F238E27FC236}">
                <a16:creationId xmlns:a16="http://schemas.microsoft.com/office/drawing/2014/main" id="{C8765BFF-3D8F-4044-A861-5E4486E35AA9}"/>
              </a:ext>
            </a:extLst>
          </p:cNvPr>
          <p:cNvSpPr txBox="1"/>
          <p:nvPr/>
        </p:nvSpPr>
        <p:spPr>
          <a:xfrm>
            <a:off x="712163" y="1312012"/>
            <a:ext cx="1078793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using deep learning, this step sums up to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“Here are images of wheel chair drivers, go learn what it means to look like a wheel chair driver.”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5656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CA7E-95C3-4139-AA20-D758A2937880}"/>
              </a:ext>
            </a:extLst>
          </p:cNvPr>
          <p:cNvSpPr txBox="1"/>
          <p:nvPr/>
        </p:nvSpPr>
        <p:spPr>
          <a:xfrm>
            <a:off x="1853184" y="4729415"/>
            <a:ext cx="243087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Requirements and Architecture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EFB19E-4EF7-4E02-B0C9-1B153364B6AC}"/>
              </a:ext>
            </a:extLst>
          </p:cNvPr>
          <p:cNvSpPr txBox="1"/>
          <p:nvPr/>
        </p:nvSpPr>
        <p:spPr>
          <a:xfrm>
            <a:off x="3074608" y="5493466"/>
            <a:ext cx="207792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Detailed Design</a:t>
            </a:r>
            <a:endParaRPr lang="en-US"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Graphic 3" descr="Comment Heart Break with solid fill">
            <a:extLst>
              <a:ext uri="{FF2B5EF4-FFF2-40B4-BE49-F238E27FC236}">
                <a16:creationId xmlns:a16="http://schemas.microsoft.com/office/drawing/2014/main" id="{CD56D9E6-F6A6-42F0-B2D9-663599D4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87479" y="3871551"/>
            <a:ext cx="637692" cy="637692"/>
          </a:xfrm>
          <a:prstGeom prst="rect">
            <a:avLst/>
          </a:prstGeom>
        </p:spPr>
      </p:pic>
      <p:pic>
        <p:nvPicPr>
          <p:cNvPr id="20" name="Graphic 19" descr="Comment Heart Break with solid fill">
            <a:extLst>
              <a:ext uri="{FF2B5EF4-FFF2-40B4-BE49-F238E27FC236}">
                <a16:creationId xmlns:a16="http://schemas.microsoft.com/office/drawing/2014/main" id="{A195750B-99A2-4F13-979F-48BDB7BE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65046" y="4698551"/>
            <a:ext cx="637692" cy="637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561F9-335C-4380-82F4-4410FB5F3DF4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22" name="Google Shape;282;p54">
            <a:extLst>
              <a:ext uri="{FF2B5EF4-FFF2-40B4-BE49-F238E27FC236}">
                <a16:creationId xmlns:a16="http://schemas.microsoft.com/office/drawing/2014/main" id="{66357861-563E-47C5-9366-E0496CC9635A}"/>
              </a:ext>
            </a:extLst>
          </p:cNvPr>
          <p:cNvSpPr txBox="1"/>
          <p:nvPr/>
        </p:nvSpPr>
        <p:spPr>
          <a:xfrm>
            <a:off x="712163" y="1312012"/>
            <a:ext cx="1078793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point of the V-Model is that the tests on the right side correspond back to the left side.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thing you meant to do, I can assure you that you did it.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DBE402-1AAA-47ED-9637-1047A88C81F0}"/>
              </a:ext>
            </a:extLst>
          </p:cNvPr>
          <p:cNvSpPr txBox="1"/>
          <p:nvPr/>
        </p:nvSpPr>
        <p:spPr>
          <a:xfrm>
            <a:off x="6440400" y="5484757"/>
            <a:ext cx="294376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E8509-379A-44C5-BC6E-71DC4707A151}"/>
              </a:ext>
            </a:extLst>
          </p:cNvPr>
          <p:cNvSpPr txBox="1"/>
          <p:nvPr/>
        </p:nvSpPr>
        <p:spPr>
          <a:xfrm>
            <a:off x="7340460" y="4790993"/>
            <a:ext cx="296836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3F2A27-08AC-4FE0-B9B3-1611555698A9}"/>
              </a:ext>
            </a:extLst>
          </p:cNvPr>
          <p:cNvCxnSpPr/>
          <p:nvPr/>
        </p:nvCxnSpPr>
        <p:spPr>
          <a:xfrm flipH="1">
            <a:off x="4572000" y="4618181"/>
            <a:ext cx="23922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9821EF-A24C-41E9-8D3A-A476F1EC810C}"/>
              </a:ext>
            </a:extLst>
          </p:cNvPr>
          <p:cNvCxnSpPr>
            <a:cxnSpLocks/>
          </p:cNvCxnSpPr>
          <p:nvPr/>
        </p:nvCxnSpPr>
        <p:spPr>
          <a:xfrm flipH="1">
            <a:off x="5357091" y="5417804"/>
            <a:ext cx="73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97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Graphic 3" descr="Comment Heart Break with solid fill">
            <a:extLst>
              <a:ext uri="{FF2B5EF4-FFF2-40B4-BE49-F238E27FC236}">
                <a16:creationId xmlns:a16="http://schemas.microsoft.com/office/drawing/2014/main" id="{CD56D9E6-F6A6-42F0-B2D9-663599D4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87479" y="3871551"/>
            <a:ext cx="637692" cy="637692"/>
          </a:xfrm>
          <a:prstGeom prst="rect">
            <a:avLst/>
          </a:prstGeom>
        </p:spPr>
      </p:pic>
      <p:pic>
        <p:nvPicPr>
          <p:cNvPr id="20" name="Graphic 19" descr="Comment Heart Break with solid fill">
            <a:extLst>
              <a:ext uri="{FF2B5EF4-FFF2-40B4-BE49-F238E27FC236}">
                <a16:creationId xmlns:a16="http://schemas.microsoft.com/office/drawing/2014/main" id="{A195750B-99A2-4F13-979F-48BDB7BE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65046" y="4698551"/>
            <a:ext cx="637692" cy="637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561F9-335C-4380-82F4-4410FB5F3DF4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22" name="Google Shape;282;p54">
            <a:extLst>
              <a:ext uri="{FF2B5EF4-FFF2-40B4-BE49-F238E27FC236}">
                <a16:creationId xmlns:a16="http://schemas.microsoft.com/office/drawing/2014/main" id="{66357861-563E-47C5-9366-E0496CC9635A}"/>
              </a:ext>
            </a:extLst>
          </p:cNvPr>
          <p:cNvSpPr txBox="1"/>
          <p:nvPr/>
        </p:nvSpPr>
        <p:spPr>
          <a:xfrm>
            <a:off x="712163" y="1312012"/>
            <a:ext cx="10787936" cy="156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point of the V-Model is that the tests on the right side correspond back to the left side.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thing you meant to do, I can assure you that you did it.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DBE402-1AAA-47ED-9637-1047A88C81F0}"/>
              </a:ext>
            </a:extLst>
          </p:cNvPr>
          <p:cNvSpPr txBox="1"/>
          <p:nvPr/>
        </p:nvSpPr>
        <p:spPr>
          <a:xfrm>
            <a:off x="6440400" y="5484757"/>
            <a:ext cx="294376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E8509-379A-44C5-BC6E-71DC4707A151}"/>
              </a:ext>
            </a:extLst>
          </p:cNvPr>
          <p:cNvSpPr txBox="1"/>
          <p:nvPr/>
        </p:nvSpPr>
        <p:spPr>
          <a:xfrm>
            <a:off x="7340460" y="4790993"/>
            <a:ext cx="296836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83;p54">
            <a:extLst>
              <a:ext uri="{FF2B5EF4-FFF2-40B4-BE49-F238E27FC236}">
                <a16:creationId xmlns:a16="http://schemas.microsoft.com/office/drawing/2014/main" id="{66EC13DE-D472-4EDF-9E29-4FB3FC54E090}"/>
              </a:ext>
            </a:extLst>
          </p:cNvPr>
          <p:cNvSpPr txBox="1"/>
          <p:nvPr/>
        </p:nvSpPr>
        <p:spPr>
          <a:xfrm>
            <a:off x="4190283" y="2419268"/>
            <a:ext cx="3224909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I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have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a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test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set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so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we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can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still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validate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right</a:t>
            </a: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?</a:t>
            </a:r>
            <a:endParaRPr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3F2A27-08AC-4FE0-B9B3-1611555698A9}"/>
              </a:ext>
            </a:extLst>
          </p:cNvPr>
          <p:cNvCxnSpPr/>
          <p:nvPr/>
        </p:nvCxnSpPr>
        <p:spPr>
          <a:xfrm flipH="1">
            <a:off x="4572000" y="4618181"/>
            <a:ext cx="23922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9821EF-A24C-41E9-8D3A-A476F1EC810C}"/>
              </a:ext>
            </a:extLst>
          </p:cNvPr>
          <p:cNvCxnSpPr>
            <a:cxnSpLocks/>
          </p:cNvCxnSpPr>
          <p:nvPr/>
        </p:nvCxnSpPr>
        <p:spPr>
          <a:xfrm flipH="1">
            <a:off x="5357091" y="5417804"/>
            <a:ext cx="73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D438F5-A82B-4A27-9095-A20111E037F5}"/>
              </a:ext>
            </a:extLst>
          </p:cNvPr>
          <p:cNvGrpSpPr/>
          <p:nvPr/>
        </p:nvGrpSpPr>
        <p:grpSpPr>
          <a:xfrm>
            <a:off x="9590236" y="3190649"/>
            <a:ext cx="1219200" cy="1219200"/>
            <a:chOff x="6323480" y="3513476"/>
            <a:chExt cx="914400" cy="914400"/>
          </a:xfrm>
        </p:grpSpPr>
        <p:pic>
          <p:nvPicPr>
            <p:cNvPr id="28" name="Graphic 27" descr="Person in wheelchair outline">
              <a:extLst>
                <a:ext uri="{FF2B5EF4-FFF2-40B4-BE49-F238E27FC236}">
                  <a16:creationId xmlns:a16="http://schemas.microsoft.com/office/drawing/2014/main" id="{FC679E3C-D018-459D-967B-DDAD0417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0059" y="3690055"/>
              <a:ext cx="561241" cy="561241"/>
            </a:xfrm>
            <a:prstGeom prst="rect">
              <a:avLst/>
            </a:prstGeom>
          </p:spPr>
        </p:pic>
        <p:pic>
          <p:nvPicPr>
            <p:cNvPr id="34" name="Graphic 33" descr="Paper outline">
              <a:extLst>
                <a:ext uri="{FF2B5EF4-FFF2-40B4-BE49-F238E27FC236}">
                  <a16:creationId xmlns:a16="http://schemas.microsoft.com/office/drawing/2014/main" id="{DC5D5E36-F0C7-40CF-9F24-E4B0319E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3480" y="3513476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B864DB-249F-4CDA-A0C6-7C98EB097DE2}"/>
              </a:ext>
            </a:extLst>
          </p:cNvPr>
          <p:cNvGrpSpPr/>
          <p:nvPr/>
        </p:nvGrpSpPr>
        <p:grpSpPr>
          <a:xfrm>
            <a:off x="9590235" y="4274265"/>
            <a:ext cx="1219200" cy="1219200"/>
            <a:chOff x="7061300" y="3273639"/>
            <a:chExt cx="914400" cy="914400"/>
          </a:xfrm>
        </p:grpSpPr>
        <p:pic>
          <p:nvPicPr>
            <p:cNvPr id="36" name="Graphic 35" descr="Wheelchair outline">
              <a:extLst>
                <a:ext uri="{FF2B5EF4-FFF2-40B4-BE49-F238E27FC236}">
                  <a16:creationId xmlns:a16="http://schemas.microsoft.com/office/drawing/2014/main" id="{90FF388E-EC0C-47E0-B9FB-E073701E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7879" y="3580120"/>
              <a:ext cx="507252" cy="507252"/>
            </a:xfrm>
            <a:prstGeom prst="rect">
              <a:avLst/>
            </a:prstGeom>
          </p:spPr>
        </p:pic>
        <p:pic>
          <p:nvPicPr>
            <p:cNvPr id="37" name="Graphic 36" descr="Paper outline">
              <a:extLst>
                <a:ext uri="{FF2B5EF4-FFF2-40B4-BE49-F238E27FC236}">
                  <a16:creationId xmlns:a16="http://schemas.microsoft.com/office/drawing/2014/main" id="{C52B96B2-2747-4A3B-BCD5-309F3B06F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1300" y="32736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26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Programmierer">
            <a:extLst>
              <a:ext uri="{FF2B5EF4-FFF2-40B4-BE49-F238E27FC236}">
                <a16:creationId xmlns:a16="http://schemas.microsoft.com/office/drawing/2014/main" id="{0A3227F4-3D2D-4618-8375-4C5D3511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929" y="2574826"/>
            <a:ext cx="2483224" cy="248322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Have you trained a neural network before?</a:t>
            </a:r>
            <a:endParaRPr lang="LID4096" dirty="0"/>
          </a:p>
        </p:txBody>
      </p:sp>
      <p:pic>
        <p:nvPicPr>
          <p:cNvPr id="9" name="Grafik 8" descr="Hilfe">
            <a:extLst>
              <a:ext uri="{FF2B5EF4-FFF2-40B4-BE49-F238E27FC236}">
                <a16:creationId xmlns:a16="http://schemas.microsoft.com/office/drawing/2014/main" id="{0BAF6166-22D8-4B63-A014-71057213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902" y="3127187"/>
            <a:ext cx="689251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Graphic 3" descr="Comment Heart Break with solid fill">
            <a:extLst>
              <a:ext uri="{FF2B5EF4-FFF2-40B4-BE49-F238E27FC236}">
                <a16:creationId xmlns:a16="http://schemas.microsoft.com/office/drawing/2014/main" id="{CD56D9E6-F6A6-42F0-B2D9-663599D4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87479" y="3871551"/>
            <a:ext cx="637692" cy="637692"/>
          </a:xfrm>
          <a:prstGeom prst="rect">
            <a:avLst/>
          </a:prstGeom>
        </p:spPr>
      </p:pic>
      <p:pic>
        <p:nvPicPr>
          <p:cNvPr id="20" name="Graphic 19" descr="Comment Heart Break with solid fill">
            <a:extLst>
              <a:ext uri="{FF2B5EF4-FFF2-40B4-BE49-F238E27FC236}">
                <a16:creationId xmlns:a16="http://schemas.microsoft.com/office/drawing/2014/main" id="{A195750B-99A2-4F13-979F-48BDB7BE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65046" y="4698551"/>
            <a:ext cx="637692" cy="637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561F9-335C-4380-82F4-4410FB5F3DF4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22" name="Google Shape;282;p54">
            <a:extLst>
              <a:ext uri="{FF2B5EF4-FFF2-40B4-BE49-F238E27FC236}">
                <a16:creationId xmlns:a16="http://schemas.microsoft.com/office/drawing/2014/main" id="{66357861-563E-47C5-9366-E0496CC9635A}"/>
              </a:ext>
            </a:extLst>
          </p:cNvPr>
          <p:cNvSpPr txBox="1"/>
          <p:nvPr/>
        </p:nvSpPr>
        <p:spPr>
          <a:xfrm>
            <a:off x="712163" y="1312013"/>
            <a:ext cx="10787936" cy="189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point of the V-Model is that the tests on the right side correspond back to the left side.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thing you meant to do, I can assure you that you did it – </a:t>
            </a: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on this test dataset</a:t>
            </a: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I do not know why exactly a specific sample failed, and above all my test set is not complete.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DBE402-1AAA-47ED-9637-1047A88C81F0}"/>
              </a:ext>
            </a:extLst>
          </p:cNvPr>
          <p:cNvSpPr txBox="1"/>
          <p:nvPr/>
        </p:nvSpPr>
        <p:spPr>
          <a:xfrm>
            <a:off x="6440400" y="5484757"/>
            <a:ext cx="294376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BE8509-379A-44C5-BC6E-71DC4707A151}"/>
              </a:ext>
            </a:extLst>
          </p:cNvPr>
          <p:cNvSpPr txBox="1"/>
          <p:nvPr/>
        </p:nvSpPr>
        <p:spPr>
          <a:xfrm>
            <a:off x="7340460" y="4790993"/>
            <a:ext cx="296836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3F2A27-08AC-4FE0-B9B3-1611555698A9}"/>
              </a:ext>
            </a:extLst>
          </p:cNvPr>
          <p:cNvCxnSpPr/>
          <p:nvPr/>
        </p:nvCxnSpPr>
        <p:spPr>
          <a:xfrm flipH="1">
            <a:off x="4572000" y="4618181"/>
            <a:ext cx="23922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9821EF-A24C-41E9-8D3A-A476F1EC810C}"/>
              </a:ext>
            </a:extLst>
          </p:cNvPr>
          <p:cNvCxnSpPr>
            <a:cxnSpLocks/>
          </p:cNvCxnSpPr>
          <p:nvPr/>
        </p:nvCxnSpPr>
        <p:spPr>
          <a:xfrm flipH="1">
            <a:off x="5357091" y="5417804"/>
            <a:ext cx="73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D438F5-A82B-4A27-9095-A20111E037F5}"/>
              </a:ext>
            </a:extLst>
          </p:cNvPr>
          <p:cNvGrpSpPr/>
          <p:nvPr/>
        </p:nvGrpSpPr>
        <p:grpSpPr>
          <a:xfrm>
            <a:off x="9590236" y="3190649"/>
            <a:ext cx="1219200" cy="1219200"/>
            <a:chOff x="6323480" y="3513476"/>
            <a:chExt cx="914400" cy="914400"/>
          </a:xfrm>
        </p:grpSpPr>
        <p:pic>
          <p:nvPicPr>
            <p:cNvPr id="28" name="Graphic 27" descr="Person in wheelchair outline">
              <a:extLst>
                <a:ext uri="{FF2B5EF4-FFF2-40B4-BE49-F238E27FC236}">
                  <a16:creationId xmlns:a16="http://schemas.microsoft.com/office/drawing/2014/main" id="{FC679E3C-D018-459D-967B-DDAD0417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0059" y="3690055"/>
              <a:ext cx="561241" cy="561241"/>
            </a:xfrm>
            <a:prstGeom prst="rect">
              <a:avLst/>
            </a:prstGeom>
          </p:spPr>
        </p:pic>
        <p:pic>
          <p:nvPicPr>
            <p:cNvPr id="34" name="Graphic 33" descr="Paper outline">
              <a:extLst>
                <a:ext uri="{FF2B5EF4-FFF2-40B4-BE49-F238E27FC236}">
                  <a16:creationId xmlns:a16="http://schemas.microsoft.com/office/drawing/2014/main" id="{DC5D5E36-F0C7-40CF-9F24-E4B0319E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3480" y="3513476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B864DB-249F-4CDA-A0C6-7C98EB097DE2}"/>
              </a:ext>
            </a:extLst>
          </p:cNvPr>
          <p:cNvGrpSpPr/>
          <p:nvPr/>
        </p:nvGrpSpPr>
        <p:grpSpPr>
          <a:xfrm>
            <a:off x="9590235" y="4274265"/>
            <a:ext cx="1219200" cy="1219200"/>
            <a:chOff x="7061300" y="3273639"/>
            <a:chExt cx="914400" cy="914400"/>
          </a:xfrm>
        </p:grpSpPr>
        <p:pic>
          <p:nvPicPr>
            <p:cNvPr id="36" name="Graphic 35" descr="Wheelchair outline">
              <a:extLst>
                <a:ext uri="{FF2B5EF4-FFF2-40B4-BE49-F238E27FC236}">
                  <a16:creationId xmlns:a16="http://schemas.microsoft.com/office/drawing/2014/main" id="{90FF388E-EC0C-47E0-B9FB-E073701E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7879" y="3580120"/>
              <a:ext cx="507252" cy="507252"/>
            </a:xfrm>
            <a:prstGeom prst="rect">
              <a:avLst/>
            </a:prstGeom>
          </p:spPr>
        </p:pic>
        <p:pic>
          <p:nvPicPr>
            <p:cNvPr id="37" name="Graphic 36" descr="Paper outline">
              <a:extLst>
                <a:ext uri="{FF2B5EF4-FFF2-40B4-BE49-F238E27FC236}">
                  <a16:creationId xmlns:a16="http://schemas.microsoft.com/office/drawing/2014/main" id="{C52B96B2-2747-4A3B-BCD5-309F3B06F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1300" y="3273639"/>
              <a:ext cx="914400" cy="914400"/>
            </a:xfrm>
            <a:prstGeom prst="rect">
              <a:avLst/>
            </a:prstGeom>
          </p:spPr>
        </p:pic>
      </p:grpSp>
      <p:pic>
        <p:nvPicPr>
          <p:cNvPr id="39" name="Graphic 38" descr="Comment Heart Break with solid fill">
            <a:extLst>
              <a:ext uri="{FF2B5EF4-FFF2-40B4-BE49-F238E27FC236}">
                <a16:creationId xmlns:a16="http://schemas.microsoft.com/office/drawing/2014/main" id="{6FED1E32-DC71-4B4E-8925-95E69A7D9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2934" y="3920103"/>
            <a:ext cx="637692" cy="637692"/>
          </a:xfrm>
          <a:prstGeom prst="rect">
            <a:avLst/>
          </a:prstGeom>
        </p:spPr>
      </p:pic>
      <p:pic>
        <p:nvPicPr>
          <p:cNvPr id="42" name="Graphic 41" descr="Comment Heart Break with solid fill">
            <a:extLst>
              <a:ext uri="{FF2B5EF4-FFF2-40B4-BE49-F238E27FC236}">
                <a16:creationId xmlns:a16="http://schemas.microsoft.com/office/drawing/2014/main" id="{DBB4610D-D5F3-4C02-8CFE-DA569EE4FF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0149" y="4699623"/>
            <a:ext cx="637692" cy="637692"/>
          </a:xfrm>
          <a:prstGeom prst="rect">
            <a:avLst/>
          </a:prstGeom>
        </p:spPr>
      </p:pic>
      <p:sp>
        <p:nvSpPr>
          <p:cNvPr id="43" name="Google Shape;283;p54">
            <a:extLst>
              <a:ext uri="{FF2B5EF4-FFF2-40B4-BE49-F238E27FC236}">
                <a16:creationId xmlns:a16="http://schemas.microsoft.com/office/drawing/2014/main" id="{B15E19E2-82A8-4CC2-B138-310280890304}"/>
              </a:ext>
            </a:extLst>
          </p:cNvPr>
          <p:cNvSpPr txBox="1"/>
          <p:nvPr/>
        </p:nvSpPr>
        <p:spPr>
          <a:xfrm>
            <a:off x="4190283" y="2419268"/>
            <a:ext cx="3224909" cy="90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3" tIns="121863" rIns="121863" bIns="121863" anchor="t" anchorCtr="0">
            <a:spAutoFit/>
          </a:bodyPr>
          <a:lstStyle/>
          <a:p>
            <a:pPr algn="ctr"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b="1" kern="0" dirty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We just lost intentional </a:t>
            </a:r>
            <a:r>
              <a:rPr lang="de-DE" sz="1867" b="1" kern="0" dirty="0" err="1">
                <a:solidFill>
                  <a:srgbClr val="FFAB40"/>
                </a:solidFill>
                <a:latin typeface="Arial"/>
                <a:cs typeface="Arial"/>
                <a:sym typeface="Arial"/>
              </a:rPr>
              <a:t>validation</a:t>
            </a:r>
            <a:endParaRPr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8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27CE3071-D4A8-4907-8FAD-6C43EE4915FF}"/>
              </a:ext>
            </a:extLst>
          </p:cNvPr>
          <p:cNvSpPr/>
          <p:nvPr/>
        </p:nvSpPr>
        <p:spPr>
          <a:xfrm rot="5400000">
            <a:off x="4229208" y="2122912"/>
            <a:ext cx="3088144" cy="4692081"/>
          </a:xfrm>
          <a:prstGeom prst="chevron">
            <a:avLst>
              <a:gd name="adj" fmla="val 69456"/>
            </a:avLst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281" name="Google Shape;281;p54"/>
          <p:cNvSpPr txBox="1"/>
          <p:nvPr/>
        </p:nvSpPr>
        <p:spPr>
          <a:xfrm>
            <a:off x="691901" y="598407"/>
            <a:ext cx="9858243" cy="73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3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Mum, Machine Learning breaks my safety process</a:t>
            </a:r>
            <a:endParaRPr sz="3199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296;p54">
            <a:extLst>
              <a:ext uri="{FF2B5EF4-FFF2-40B4-BE49-F238E27FC236}">
                <a16:creationId xmlns:a16="http://schemas.microsoft.com/office/drawing/2014/main" id="{C721F65B-9B8C-462E-82EE-335E9A4F8F9D}"/>
              </a:ext>
            </a:extLst>
          </p:cNvPr>
          <p:cNvSpPr/>
          <p:nvPr/>
        </p:nvSpPr>
        <p:spPr>
          <a:xfrm>
            <a:off x="4925366" y="521776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" name="Google Shape;298;p54">
            <a:extLst>
              <a:ext uri="{FF2B5EF4-FFF2-40B4-BE49-F238E27FC236}">
                <a16:creationId xmlns:a16="http://schemas.microsoft.com/office/drawing/2014/main" id="{F0A8D505-6625-4FE5-AADC-AE4624DB9586}"/>
              </a:ext>
            </a:extLst>
          </p:cNvPr>
          <p:cNvSpPr/>
          <p:nvPr/>
        </p:nvSpPr>
        <p:spPr>
          <a:xfrm>
            <a:off x="6213238" y="5228294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" name="Google Shape;294;p54">
            <a:extLst>
              <a:ext uri="{FF2B5EF4-FFF2-40B4-BE49-F238E27FC236}">
                <a16:creationId xmlns:a16="http://schemas.microsoft.com/office/drawing/2014/main" id="{46AAF504-7F9E-4683-AACE-C6117F705B25}"/>
              </a:ext>
            </a:extLst>
          </p:cNvPr>
          <p:cNvSpPr/>
          <p:nvPr/>
        </p:nvSpPr>
        <p:spPr>
          <a:xfrm>
            <a:off x="7936178" y="3708398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" name="Google Shape;296;p54">
            <a:extLst>
              <a:ext uri="{FF2B5EF4-FFF2-40B4-BE49-F238E27FC236}">
                <a16:creationId xmlns:a16="http://schemas.microsoft.com/office/drawing/2014/main" id="{73101378-25AE-4128-8A0C-6E14832579B4}"/>
              </a:ext>
            </a:extLst>
          </p:cNvPr>
          <p:cNvSpPr/>
          <p:nvPr/>
        </p:nvSpPr>
        <p:spPr>
          <a:xfrm>
            <a:off x="3244097" y="3709271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" name="Google Shape;296;p54">
            <a:extLst>
              <a:ext uri="{FF2B5EF4-FFF2-40B4-BE49-F238E27FC236}">
                <a16:creationId xmlns:a16="http://schemas.microsoft.com/office/drawing/2014/main" id="{548EAE91-2334-4F96-8A7F-9D649CCC78EB}"/>
              </a:ext>
            </a:extLst>
          </p:cNvPr>
          <p:cNvSpPr/>
          <p:nvPr/>
        </p:nvSpPr>
        <p:spPr>
          <a:xfrm>
            <a:off x="4056897" y="4407207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" name="Google Shape;298;p54">
            <a:extLst>
              <a:ext uri="{FF2B5EF4-FFF2-40B4-BE49-F238E27FC236}">
                <a16:creationId xmlns:a16="http://schemas.microsoft.com/office/drawing/2014/main" id="{6889FB4C-FF5F-4CE8-A273-946F63F347EE}"/>
              </a:ext>
            </a:extLst>
          </p:cNvPr>
          <p:cNvSpPr/>
          <p:nvPr/>
        </p:nvSpPr>
        <p:spPr>
          <a:xfrm>
            <a:off x="7113298" y="4451406"/>
            <a:ext cx="366287" cy="366287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" name="Graphic 3" descr="Comment Heart Break with solid fill">
            <a:extLst>
              <a:ext uri="{FF2B5EF4-FFF2-40B4-BE49-F238E27FC236}">
                <a16:creationId xmlns:a16="http://schemas.microsoft.com/office/drawing/2014/main" id="{CD56D9E6-F6A6-42F0-B2D9-663599D4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287479" y="3871551"/>
            <a:ext cx="637692" cy="637692"/>
          </a:xfrm>
          <a:prstGeom prst="rect">
            <a:avLst/>
          </a:prstGeom>
        </p:spPr>
      </p:pic>
      <p:pic>
        <p:nvPicPr>
          <p:cNvPr id="20" name="Graphic 19" descr="Comment Heart Break with solid fill">
            <a:extLst>
              <a:ext uri="{FF2B5EF4-FFF2-40B4-BE49-F238E27FC236}">
                <a16:creationId xmlns:a16="http://schemas.microsoft.com/office/drawing/2014/main" id="{A195750B-99A2-4F13-979F-48BDB7BE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65046" y="4698551"/>
            <a:ext cx="637692" cy="637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6561F9-335C-4380-82F4-4410FB5F3DF4}"/>
              </a:ext>
            </a:extLst>
          </p:cNvPr>
          <p:cNvSpPr txBox="1"/>
          <p:nvPr/>
        </p:nvSpPr>
        <p:spPr>
          <a:xfrm>
            <a:off x="1" y="6519446"/>
            <a:ext cx="21547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333" kern="0" dirty="0">
                <a:solidFill>
                  <a:srgbClr val="E8EAED"/>
                </a:solidFill>
                <a:latin typeface="Open Sans"/>
                <a:ea typeface="Open Sans"/>
                <a:cs typeface="Open Sans"/>
                <a:sym typeface="Arial"/>
              </a:rPr>
              <a:t>Mark Schutera @Night [3]</a:t>
            </a:r>
            <a:endParaRPr lang="en-US" sz="1333" kern="0" dirty="0">
              <a:solidFill>
                <a:srgbClr val="E8EAED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22" name="Google Shape;282;p54">
            <a:extLst>
              <a:ext uri="{FF2B5EF4-FFF2-40B4-BE49-F238E27FC236}">
                <a16:creationId xmlns:a16="http://schemas.microsoft.com/office/drawing/2014/main" id="{66357861-563E-47C5-9366-E0496CC9635A}"/>
              </a:ext>
            </a:extLst>
          </p:cNvPr>
          <p:cNvSpPr txBox="1"/>
          <p:nvPr/>
        </p:nvSpPr>
        <p:spPr>
          <a:xfrm>
            <a:off x="712163" y="1312013"/>
            <a:ext cx="10787936" cy="123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63" rIns="121863" bIns="121863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1867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I do not know why exactly a specific sample failed, and above all my test set is not complete.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Under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deployment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system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867" b="1" kern="0" dirty="0" err="1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likely</a:t>
            </a: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 to break.</a:t>
            </a:r>
            <a:endParaRPr sz="1867" b="1" kern="0" dirty="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raphic 38" descr="Comment Heart Break with solid fill">
            <a:extLst>
              <a:ext uri="{FF2B5EF4-FFF2-40B4-BE49-F238E27FC236}">
                <a16:creationId xmlns:a16="http://schemas.microsoft.com/office/drawing/2014/main" id="{6FED1E32-DC71-4B4E-8925-95E69A7D9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2934" y="3920103"/>
            <a:ext cx="637692" cy="637692"/>
          </a:xfrm>
          <a:prstGeom prst="rect">
            <a:avLst/>
          </a:prstGeom>
        </p:spPr>
      </p:pic>
      <p:pic>
        <p:nvPicPr>
          <p:cNvPr id="42" name="Graphic 41" descr="Comment Heart Break with solid fill">
            <a:extLst>
              <a:ext uri="{FF2B5EF4-FFF2-40B4-BE49-F238E27FC236}">
                <a16:creationId xmlns:a16="http://schemas.microsoft.com/office/drawing/2014/main" id="{DBB4610D-D5F3-4C02-8CFE-DA569EE4F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0149" y="4699623"/>
            <a:ext cx="637692" cy="6376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416E74-6C30-4B42-9A5A-3DA6B1DD2CA2}"/>
              </a:ext>
            </a:extLst>
          </p:cNvPr>
          <p:cNvSpPr txBox="1"/>
          <p:nvPr/>
        </p:nvSpPr>
        <p:spPr>
          <a:xfrm>
            <a:off x="8148705" y="3980907"/>
            <a:ext cx="171837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de-DE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1867" b="1" kern="0" dirty="0">
                <a:solidFill>
                  <a:srgbClr val="FFAB40"/>
                </a:solidFill>
                <a:latin typeface="Open Sans"/>
                <a:ea typeface="Open Sans"/>
                <a:cs typeface="Open Sans"/>
                <a:sym typeface="Open Sans"/>
              </a:rPr>
              <a:t>eployment</a:t>
            </a:r>
            <a:endParaRPr lang="en-US" sz="1867" b="1" kern="0" dirty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3" name="Graphic 42" descr="Comment Heart Break with solid fill">
            <a:extLst>
              <a:ext uri="{FF2B5EF4-FFF2-40B4-BE49-F238E27FC236}">
                <a16:creationId xmlns:a16="http://schemas.microsoft.com/office/drawing/2014/main" id="{6EB4ECF1-298C-4CE5-A4A0-068A78FF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9585" y="3212743"/>
            <a:ext cx="637692" cy="637692"/>
          </a:xfrm>
          <a:prstGeom prst="rect">
            <a:avLst/>
          </a:prstGeom>
        </p:spPr>
      </p:pic>
      <p:pic>
        <p:nvPicPr>
          <p:cNvPr id="44" name="Graphic 43" descr="Car outline">
            <a:extLst>
              <a:ext uri="{FF2B5EF4-FFF2-40B4-BE49-F238E27FC236}">
                <a16:creationId xmlns:a16="http://schemas.microsoft.com/office/drawing/2014/main" id="{E1113E37-784D-41EB-8A9C-D214894EF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1457" y="346044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690233" y="334224"/>
            <a:ext cx="657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3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read more!</a:t>
            </a:r>
            <a:endParaRPr sz="3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4"/>
          <p:cNvSpPr/>
          <p:nvPr/>
        </p:nvSpPr>
        <p:spPr>
          <a:xfrm>
            <a:off x="690233" y="1081025"/>
            <a:ext cx="10705224" cy="577697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 dirty="0"/>
          </a:p>
        </p:txBody>
      </p:sp>
      <p:sp>
        <p:nvSpPr>
          <p:cNvPr id="410" name="Google Shape;410;p64"/>
          <p:cNvSpPr txBox="1"/>
          <p:nvPr/>
        </p:nvSpPr>
        <p:spPr>
          <a:xfrm>
            <a:off x="1001970" y="1384426"/>
            <a:ext cx="5094031" cy="152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[1]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Ethics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Safety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Autonomous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Koopman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B. Kuipers, W.H.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Widen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M. Wolf,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Virtual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Roundtable</a:t>
            </a:r>
            <a:endParaRPr lang="de-DE" sz="1333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502746-AEEC-4346-98BF-CA1B46524925}"/>
              </a:ext>
            </a:extLst>
          </p:cNvPr>
          <p:cNvGrpSpPr/>
          <p:nvPr/>
        </p:nvGrpSpPr>
        <p:grpSpPr>
          <a:xfrm>
            <a:off x="5750179" y="699117"/>
            <a:ext cx="684400" cy="684400"/>
            <a:chOff x="4230475" y="1602212"/>
            <a:chExt cx="513300" cy="513300"/>
          </a:xfrm>
        </p:grpSpPr>
        <p:sp>
          <p:nvSpPr>
            <p:cNvPr id="411" name="Google Shape;411;p64"/>
            <p:cNvSpPr/>
            <p:nvPr/>
          </p:nvSpPr>
          <p:spPr>
            <a:xfrm>
              <a:off x="4230475" y="1602212"/>
              <a:ext cx="513300" cy="513300"/>
            </a:xfrm>
            <a:prstGeom prst="ellipse">
              <a:avLst/>
            </a:prstGeom>
            <a:solidFill>
              <a:srgbClr val="5F636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200"/>
            </a:p>
          </p:txBody>
        </p:sp>
        <p:pic>
          <p:nvPicPr>
            <p:cNvPr id="3" name="Graphic 2" descr="Books with solid fill">
              <a:extLst>
                <a:ext uri="{FF2B5EF4-FFF2-40B4-BE49-F238E27FC236}">
                  <a16:creationId xmlns:a16="http://schemas.microsoft.com/office/drawing/2014/main" id="{7F150FDE-6F42-44FE-9837-87A6DEE9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5917" y="1657654"/>
              <a:ext cx="402416" cy="40241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DC38A8-95DB-4BB0-9C7D-F2B7720E006D}"/>
              </a:ext>
            </a:extLst>
          </p:cNvPr>
          <p:cNvSpPr txBox="1"/>
          <p:nvPr/>
        </p:nvSpPr>
        <p:spPr>
          <a:xfrm>
            <a:off x="138177" y="6521706"/>
            <a:ext cx="191590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rgbClr val="E8EAED"/>
                </a:solidFill>
                <a:latin typeface="Open Sans"/>
                <a:ea typeface="Open Sans"/>
                <a:cs typeface="Open Sans"/>
              </a:rPr>
              <a:t>Mark Schutera @Night</a:t>
            </a:r>
            <a:endParaRPr lang="en-US" sz="1333" dirty="0">
              <a:solidFill>
                <a:srgbClr val="E8EAED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Google Shape;410;p64">
            <a:extLst>
              <a:ext uri="{FF2B5EF4-FFF2-40B4-BE49-F238E27FC236}">
                <a16:creationId xmlns:a16="http://schemas.microsoft.com/office/drawing/2014/main" id="{D41F5399-20EE-43C4-B6DA-DDC87EBE992A}"/>
              </a:ext>
            </a:extLst>
          </p:cNvPr>
          <p:cNvSpPr txBox="1"/>
          <p:nvPr/>
        </p:nvSpPr>
        <p:spPr>
          <a:xfrm>
            <a:off x="1001968" y="2199014"/>
            <a:ext cx="4574219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[2]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ImageNet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convolutional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neural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networks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Krizhevsky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I.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Sutskever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G. E.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Hinton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Communications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ACM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410;p64">
            <a:extLst>
              <a:ext uri="{FF2B5EF4-FFF2-40B4-BE49-F238E27FC236}">
                <a16:creationId xmlns:a16="http://schemas.microsoft.com/office/drawing/2014/main" id="{7039838E-31BA-4BF4-A122-B50A08794FEE}"/>
              </a:ext>
            </a:extLst>
          </p:cNvPr>
          <p:cNvSpPr txBox="1"/>
          <p:nvPr/>
        </p:nvSpPr>
        <p:spPr>
          <a:xfrm>
            <a:off x="1001968" y="3253653"/>
            <a:ext cx="5084329" cy="152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[3] 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V-Model Lifecycle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Process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IABG Ottobrunn</a:t>
            </a:r>
            <a:endParaRPr lang="de-DE" sz="1333" i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V-modell.iabg.de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410;p64">
            <a:extLst>
              <a:ext uri="{FF2B5EF4-FFF2-40B4-BE49-F238E27FC236}">
                <a16:creationId xmlns:a16="http://schemas.microsoft.com/office/drawing/2014/main" id="{81EAEFEF-622A-42E2-95B1-189280021D0B}"/>
              </a:ext>
            </a:extLst>
          </p:cNvPr>
          <p:cNvSpPr txBox="1"/>
          <p:nvPr/>
        </p:nvSpPr>
        <p:spPr>
          <a:xfrm>
            <a:off x="1001966" y="4080061"/>
            <a:ext cx="4772597" cy="17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[4] 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Driving to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Safety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many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miles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driving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would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demonstrate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autonomous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reliability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Kalra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S. M. Paddock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RAND Corporation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410;p64">
            <a:extLst>
              <a:ext uri="{FF2B5EF4-FFF2-40B4-BE49-F238E27FC236}">
                <a16:creationId xmlns:a16="http://schemas.microsoft.com/office/drawing/2014/main" id="{CFA7492F-8DB7-4920-899D-7C0B8E5059F0}"/>
              </a:ext>
            </a:extLst>
          </p:cNvPr>
          <p:cNvSpPr txBox="1"/>
          <p:nvPr/>
        </p:nvSpPr>
        <p:spPr>
          <a:xfrm>
            <a:off x="1001965" y="5118867"/>
            <a:ext cx="4574219" cy="199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[5]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stress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variance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automotive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environment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will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affect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‚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‘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reliability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demonstrated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acclerated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Kleyner</a:t>
            </a:r>
            <a:endParaRPr lang="de-DE" sz="1333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Society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Automotive Engineers International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410;p64">
            <a:extLst>
              <a:ext uri="{FF2B5EF4-FFF2-40B4-BE49-F238E27FC236}">
                <a16:creationId xmlns:a16="http://schemas.microsoft.com/office/drawing/2014/main" id="{6EBB3BA9-FFAC-4F2C-BEE9-73F5B1C57E85}"/>
              </a:ext>
            </a:extLst>
          </p:cNvPr>
          <p:cNvSpPr txBox="1"/>
          <p:nvPr/>
        </p:nvSpPr>
        <p:spPr>
          <a:xfrm>
            <a:off x="6615816" y="1383518"/>
            <a:ext cx="4574219" cy="152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[6] 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Road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—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Functional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safety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ISO 26262-1:2018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International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Standardization</a:t>
            </a:r>
            <a:endParaRPr lang="de-DE" sz="1333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10;p64">
            <a:extLst>
              <a:ext uri="{FF2B5EF4-FFF2-40B4-BE49-F238E27FC236}">
                <a16:creationId xmlns:a16="http://schemas.microsoft.com/office/drawing/2014/main" id="{DDE395C3-CB8B-420F-B2D4-2B9345850109}"/>
              </a:ext>
            </a:extLst>
          </p:cNvPr>
          <p:cNvSpPr txBox="1"/>
          <p:nvPr/>
        </p:nvSpPr>
        <p:spPr>
          <a:xfrm>
            <a:off x="6606112" y="2199014"/>
            <a:ext cx="4574219" cy="293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[7] 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Road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vehicles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—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Safety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intended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functionality</a:t>
            </a:r>
            <a:r>
              <a:rPr lang="de-DE" sz="1333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ISO/FDIS 21448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International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de-DE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Standardization</a:t>
            </a:r>
            <a:endParaRPr lang="de-DE" sz="1333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333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[8] Risk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reduction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experimental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autonomous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vehicles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The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safety-bag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 lang="de-DE" sz="1333" i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Brini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P.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Crubillé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B. </a:t>
            </a:r>
            <a:r>
              <a:rPr lang="de-DE" sz="1333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Lussier</a:t>
            </a:r>
            <a:r>
              <a:rPr lang="de-DE" sz="1333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W. Schon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CARS 2016 4th International Workshop on Critical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333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Automotive Applications: Robustness &amp; Safety</a:t>
            </a:r>
            <a:endParaRPr lang="de-DE" sz="1333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de-DE" sz="16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8863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Programmierer">
            <a:extLst>
              <a:ext uri="{FF2B5EF4-FFF2-40B4-BE49-F238E27FC236}">
                <a16:creationId xmlns:a16="http://schemas.microsoft.com/office/drawing/2014/main" id="{0A3227F4-3D2D-4618-8375-4C5D3511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929" y="2574826"/>
            <a:ext cx="2483224" cy="248322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Have you heard of </a:t>
            </a:r>
            <a:r>
              <a:rPr lang="en-GB" dirty="0" err="1"/>
              <a:t>Tensorflow</a:t>
            </a:r>
            <a:r>
              <a:rPr lang="en-GB" dirty="0"/>
              <a:t>?</a:t>
            </a:r>
            <a:endParaRPr lang="LID4096" dirty="0"/>
          </a:p>
        </p:txBody>
      </p:sp>
      <p:pic>
        <p:nvPicPr>
          <p:cNvPr id="9" name="Grafik 8" descr="Hilfe">
            <a:extLst>
              <a:ext uri="{FF2B5EF4-FFF2-40B4-BE49-F238E27FC236}">
                <a16:creationId xmlns:a16="http://schemas.microsoft.com/office/drawing/2014/main" id="{0BAF6166-22D8-4B63-A014-71057213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902" y="3127187"/>
            <a:ext cx="689251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Programmierer">
            <a:extLst>
              <a:ext uri="{FF2B5EF4-FFF2-40B4-BE49-F238E27FC236}">
                <a16:creationId xmlns:a16="http://schemas.microsoft.com/office/drawing/2014/main" id="{0A3227F4-3D2D-4618-8375-4C5D3511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929" y="2574826"/>
            <a:ext cx="2483224" cy="248322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Have you used </a:t>
            </a:r>
            <a:r>
              <a:rPr lang="en-GB" dirty="0" err="1"/>
              <a:t>Tensorflow</a:t>
            </a:r>
            <a:r>
              <a:rPr lang="en-GB" dirty="0"/>
              <a:t>?</a:t>
            </a:r>
            <a:endParaRPr lang="LID4096" dirty="0"/>
          </a:p>
        </p:txBody>
      </p:sp>
      <p:pic>
        <p:nvPicPr>
          <p:cNvPr id="9" name="Grafik 8" descr="Hilfe">
            <a:extLst>
              <a:ext uri="{FF2B5EF4-FFF2-40B4-BE49-F238E27FC236}">
                <a16:creationId xmlns:a16="http://schemas.microsoft.com/office/drawing/2014/main" id="{0BAF6166-22D8-4B63-A014-71057213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902" y="3127187"/>
            <a:ext cx="689251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Programmierer">
            <a:extLst>
              <a:ext uri="{FF2B5EF4-FFF2-40B4-BE49-F238E27FC236}">
                <a16:creationId xmlns:a16="http://schemas.microsoft.com/office/drawing/2014/main" id="{0A3227F4-3D2D-4618-8375-4C5D3511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929" y="2574826"/>
            <a:ext cx="2483224" cy="2483224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 you understand the concepts of Deep Learning?</a:t>
            </a:r>
            <a:endParaRPr lang="LID4096" dirty="0"/>
          </a:p>
        </p:txBody>
      </p:sp>
      <p:pic>
        <p:nvPicPr>
          <p:cNvPr id="9" name="Grafik 8" descr="Hilfe">
            <a:extLst>
              <a:ext uri="{FF2B5EF4-FFF2-40B4-BE49-F238E27FC236}">
                <a16:creationId xmlns:a16="http://schemas.microsoft.com/office/drawing/2014/main" id="{0BAF6166-22D8-4B63-A014-710572135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902" y="3127187"/>
            <a:ext cx="689251" cy="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9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A8DFA1D-1E67-ED4F-853D-A810F491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D90B-27A7-49E8-9856-FB81265ECD30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29646-DAB2-7B4D-8450-A969602B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E15B8B-7C43-A64A-B8B9-EB7D076B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" y="-153042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will </a:t>
            </a:r>
            <a:r>
              <a:rPr lang="de-DE" dirty="0" err="1"/>
              <a:t>look</a:t>
            </a:r>
            <a:r>
              <a:rPr lang="de-DE" dirty="0"/>
              <a:t> like</a:t>
            </a: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CFA426B0-B172-43FE-A914-F14104D43E76}"/>
              </a:ext>
            </a:extLst>
          </p:cNvPr>
          <p:cNvGrpSpPr/>
          <p:nvPr/>
        </p:nvGrpSpPr>
        <p:grpSpPr>
          <a:xfrm>
            <a:off x="0" y="791016"/>
            <a:ext cx="12192000" cy="1072018"/>
            <a:chOff x="0" y="925491"/>
            <a:chExt cx="12192000" cy="1072018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BD6CF96-4792-421F-B878-2B20A68A3F98}"/>
                </a:ext>
              </a:extLst>
            </p:cNvPr>
            <p:cNvSpPr/>
            <p:nvPr/>
          </p:nvSpPr>
          <p:spPr>
            <a:xfrm>
              <a:off x="0" y="131132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5E94E95-08CC-4A9A-922F-848AF5CE1F2C}"/>
                </a:ext>
              </a:extLst>
            </p:cNvPr>
            <p:cNvSpPr/>
            <p:nvPr/>
          </p:nvSpPr>
          <p:spPr>
            <a:xfrm>
              <a:off x="445067" y="1362031"/>
              <a:ext cx="224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Binder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is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running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7CCCEC6-F701-4518-BD39-63FA2F21AB2B}"/>
                </a:ext>
              </a:extLst>
            </p:cNvPr>
            <p:cNvSpPr/>
            <p:nvPr/>
          </p:nvSpPr>
          <p:spPr>
            <a:xfrm>
              <a:off x="445067" y="925491"/>
              <a:ext cx="29402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😍 Smiling Face with Heart-Eyes</a:t>
              </a: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B7D893B0-9866-4C30-A68D-DD61FB464AF7}"/>
              </a:ext>
            </a:extLst>
          </p:cNvPr>
          <p:cNvSpPr/>
          <p:nvPr/>
        </p:nvSpPr>
        <p:spPr>
          <a:xfrm>
            <a:off x="441539" y="5370226"/>
            <a:ext cx="2412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😇 Smiling Face with Halo</a:t>
            </a:r>
            <a:endParaRPr lang="LID4096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757202D-BE43-441A-877A-6CCF882D68C2}"/>
              </a:ext>
            </a:extLst>
          </p:cNvPr>
          <p:cNvGrpSpPr/>
          <p:nvPr/>
        </p:nvGrpSpPr>
        <p:grpSpPr>
          <a:xfrm>
            <a:off x="0" y="1833316"/>
            <a:ext cx="12192000" cy="1184021"/>
            <a:chOff x="0" y="2102263"/>
            <a:chExt cx="12192000" cy="1184021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9A78509-ADD8-48D9-8F8F-2463119CB5AD}"/>
                </a:ext>
              </a:extLst>
            </p:cNvPr>
            <p:cNvSpPr/>
            <p:nvPr/>
          </p:nvSpPr>
          <p:spPr>
            <a:xfrm>
              <a:off x="441539" y="2102263"/>
              <a:ext cx="21598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🙃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Upside-Down</a:t>
              </a:r>
              <a:r>
                <a:rPr lang="LID4096" dirty="0"/>
                <a:t> </a:t>
              </a:r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Face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8F7B5A6-659B-4949-BD1C-2BA44663304D}"/>
                </a:ext>
              </a:extLst>
            </p:cNvPr>
            <p:cNvSpPr/>
            <p:nvPr/>
          </p:nvSpPr>
          <p:spPr>
            <a:xfrm>
              <a:off x="0" y="2600104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8F9A64A7-9BFD-4981-80D8-409EADC5F97B}"/>
                </a:ext>
              </a:extLst>
            </p:cNvPr>
            <p:cNvSpPr/>
            <p:nvPr/>
          </p:nvSpPr>
          <p:spPr>
            <a:xfrm>
              <a:off x="445067" y="2650806"/>
              <a:ext cx="61207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know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how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navigate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through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jupyter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notebook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basic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python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10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CDC7128-E267-4606-A466-96F9EDB13129}"/>
              </a:ext>
            </a:extLst>
          </p:cNvPr>
          <p:cNvGrpSpPr/>
          <p:nvPr/>
        </p:nvGrpSpPr>
        <p:grpSpPr>
          <a:xfrm>
            <a:off x="0" y="3090658"/>
            <a:ext cx="12192000" cy="1072019"/>
            <a:chOff x="0" y="3503040"/>
            <a:chExt cx="12192000" cy="1072019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70B0487-F5D9-4746-BC5D-A391AF38C9B5}"/>
                </a:ext>
              </a:extLst>
            </p:cNvPr>
            <p:cNvSpPr/>
            <p:nvPr/>
          </p:nvSpPr>
          <p:spPr>
            <a:xfrm>
              <a:off x="0" y="3888879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B3BFFA4C-942F-4714-BB27-1EBCE7C2FA2D}"/>
                </a:ext>
              </a:extLst>
            </p:cNvPr>
            <p:cNvSpPr/>
            <p:nvPr/>
          </p:nvSpPr>
          <p:spPr>
            <a:xfrm>
              <a:off x="445067" y="3939581"/>
              <a:ext cx="84304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load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the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MNIST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data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,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designed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architecture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compiled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for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training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25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3A44D9A-51C3-4C66-B1D5-9F4849186F25}"/>
                </a:ext>
              </a:extLst>
            </p:cNvPr>
            <p:cNvSpPr/>
            <p:nvPr/>
          </p:nvSpPr>
          <p:spPr>
            <a:xfrm>
              <a:off x="441539" y="3503040"/>
              <a:ext cx="2651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ID4096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😅 Grinning Face with Sweat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908CE7A-7A77-4301-AC99-DB670B9F6578}"/>
              </a:ext>
            </a:extLst>
          </p:cNvPr>
          <p:cNvGrpSpPr/>
          <p:nvPr/>
        </p:nvGrpSpPr>
        <p:grpSpPr>
          <a:xfrm>
            <a:off x="0" y="4238869"/>
            <a:ext cx="12192000" cy="1048211"/>
            <a:chOff x="0" y="4812615"/>
            <a:chExt cx="12192000" cy="1048211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06A1732-A8EE-481D-B607-5084670C2ACF}"/>
                </a:ext>
              </a:extLst>
            </p:cNvPr>
            <p:cNvSpPr/>
            <p:nvPr/>
          </p:nvSpPr>
          <p:spPr>
            <a:xfrm>
              <a:off x="0" y="5174646"/>
              <a:ext cx="12192000" cy="686180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4D80CD7-F6AE-4AD4-97D8-C5C05D25A54E}"/>
                </a:ext>
              </a:extLst>
            </p:cNvPr>
            <p:cNvSpPr/>
            <p:nvPr/>
          </p:nvSpPr>
          <p:spPr>
            <a:xfrm>
              <a:off x="445067" y="5225348"/>
              <a:ext cx="5371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train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your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model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and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did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start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reading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into</a:t>
              </a:r>
              <a:r>
                <a:rPr lang="de-DE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 </a:t>
              </a:r>
              <a:r>
                <a:rPr lang="de-DE" sz="1600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validation</a:t>
              </a:r>
              <a:endPara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  <a:p>
              <a:pPr defTabSz="685800"/>
              <a:r>
                <a:rPr lang="de-DE" sz="1600" i="1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15 </a:t>
              </a:r>
              <a:r>
                <a:rPr lang="de-DE" sz="1600" i="1" spc="10" dirty="0" err="1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minutes</a:t>
              </a:r>
              <a:endParaRPr lang="LID4096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633A5D32-E947-44BA-AF09-7CE9AB407DB0}"/>
                </a:ext>
              </a:extLst>
            </p:cNvPr>
            <p:cNvSpPr/>
            <p:nvPr/>
          </p:nvSpPr>
          <p:spPr>
            <a:xfrm>
              <a:off x="441539" y="4812615"/>
              <a:ext cx="25079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150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😆 </a:t>
              </a:r>
              <a:r>
                <a:rPr lang="en-GB" sz="1600" spc="10" dirty="0">
                  <a:solidFill>
                    <a:schemeClr val="bg1">
                      <a:lumMod val="65000"/>
                    </a:schemeClr>
                  </a:solidFill>
                  <a:latin typeface="Barlow Semi Condensed" pitchFamily="2" charset="77"/>
                  <a:cs typeface="Arial" panose="020B0604020202020204" pitchFamily="34" charset="0"/>
                </a:rPr>
                <a:t>Grinning Squinting Face</a:t>
              </a:r>
              <a:endParaRPr lang="LID4096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7A186DA6-1DCC-464E-81CF-AA96A156A252}"/>
              </a:ext>
            </a:extLst>
          </p:cNvPr>
          <p:cNvSpPr/>
          <p:nvPr/>
        </p:nvSpPr>
        <p:spPr>
          <a:xfrm>
            <a:off x="0" y="5722822"/>
            <a:ext cx="12192000" cy="6861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3101DBD-3E5E-4366-97D4-92C8C235F08F}"/>
              </a:ext>
            </a:extLst>
          </p:cNvPr>
          <p:cNvSpPr/>
          <p:nvPr/>
        </p:nvSpPr>
        <p:spPr>
          <a:xfrm>
            <a:off x="445067" y="5773524"/>
            <a:ext cx="4352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did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validate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your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model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with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two</a:t>
            </a:r>
            <a:r>
              <a:rPr lang="de-DE" sz="1600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 </a:t>
            </a:r>
            <a:r>
              <a:rPr lang="de-DE" sz="1600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approaches</a:t>
            </a:r>
            <a:endParaRPr lang="de-DE" sz="1600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  <a:p>
            <a:pPr defTabSz="685800"/>
            <a:r>
              <a:rPr lang="de-DE" sz="1600" i="1" spc="10" dirty="0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15 </a:t>
            </a:r>
            <a:r>
              <a:rPr lang="de-DE" sz="1600" i="1" spc="10" dirty="0" err="1">
                <a:solidFill>
                  <a:schemeClr val="bg1">
                    <a:lumMod val="65000"/>
                  </a:schemeClr>
                </a:solidFill>
                <a:latin typeface="Barlow Semi Condensed" pitchFamily="2" charset="77"/>
                <a:cs typeface="Arial" panose="020B0604020202020204" pitchFamily="34" charset="0"/>
              </a:rPr>
              <a:t>minutes</a:t>
            </a:r>
            <a:endParaRPr lang="LID4096" sz="1600" i="1" spc="10" dirty="0">
              <a:solidFill>
                <a:schemeClr val="bg1">
                  <a:lumMod val="65000"/>
                </a:schemeClr>
              </a:solidFill>
              <a:latin typeface="Barlow Semi Condensed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2C41D-F261-4057-AFF0-89C6206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F237BF-40D8-4589-8EC3-6D62796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83C45F-C1A2-4E5B-8DCB-186E3C52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2"/>
                </a:solidFill>
              </a:rPr>
              <a:t>If there is time I will talk about the pivotal role of validation in deep learning for perception</a:t>
            </a:r>
            <a:endParaRPr lang="LID4096" dirty="0">
              <a:solidFill>
                <a:schemeClr val="tx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147FFA-DEDE-4F67-B48F-37ED91895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27" y="1870320"/>
            <a:ext cx="4060345" cy="39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hlinkClick r:id="rId3"/>
            <a:extLst>
              <a:ext uri="{FF2B5EF4-FFF2-40B4-BE49-F238E27FC236}">
                <a16:creationId xmlns:a16="http://schemas.microsoft.com/office/drawing/2014/main" id="{E44F764A-E0F7-4CC6-B7A2-76ABC2B9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799" y="3694627"/>
            <a:ext cx="11125200" cy="136685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CED01F-3ADA-4320-9651-9EF9207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1FD8-603F-438E-AC40-DD7043440C8D}" type="datetime4">
              <a:rPr lang="en-US" noProof="0" smtClean="0"/>
              <a:t>January 15, 2022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DCAFC-4513-40EF-9180-15292BF0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B6634C-20D7-4254-AE75-1EECD57F2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745095"/>
            <a:ext cx="11125200" cy="1755622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C976C44-ED9C-412F-AD69-E9D8DC46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https://github.com/schutera/DeepDive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75F443B-8E65-4A1B-B6DB-78987E3DBFF2}"/>
              </a:ext>
            </a:extLst>
          </p:cNvPr>
          <p:cNvSpPr/>
          <p:nvPr/>
        </p:nvSpPr>
        <p:spPr>
          <a:xfrm>
            <a:off x="538799" y="5464816"/>
            <a:ext cx="8486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I will be in the chat so reach out through direct message.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47251129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2357</Words>
  <Application>Microsoft Office PowerPoint</Application>
  <PresentationFormat>Breitbild</PresentationFormat>
  <Paragraphs>397</Paragraphs>
  <Slides>32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Arial</vt:lpstr>
      <vt:lpstr>Barlow Semi Condensed</vt:lpstr>
      <vt:lpstr>Calibri</vt:lpstr>
      <vt:lpstr>Google Sans Medium</vt:lpstr>
      <vt:lpstr>Open Sans</vt:lpstr>
      <vt:lpstr>Folienmaster_Fächer</vt:lpstr>
      <vt:lpstr>Folienmaster_Form</vt:lpstr>
      <vt:lpstr>Folienmaster_Punkte</vt:lpstr>
      <vt:lpstr>Simple Light</vt:lpstr>
      <vt:lpstr>PowerPoint-Präsentation</vt:lpstr>
      <vt:lpstr>Have programmed something in Python before?</vt:lpstr>
      <vt:lpstr>Have you trained a neural network before?</vt:lpstr>
      <vt:lpstr>Have you heard of Tensorflow?</vt:lpstr>
      <vt:lpstr>Have you used Tensorflow?</vt:lpstr>
      <vt:lpstr>Do you understand the concepts of Deep Learning?</vt:lpstr>
      <vt:lpstr>How this lecture will look like</vt:lpstr>
      <vt:lpstr>If there is time I will talk about the pivotal role of validation in deep learning for perception</vt:lpstr>
      <vt:lpstr>https://github.com/schutera/DeepDive</vt:lpstr>
      <vt:lpstr>How this lecture will look like</vt:lpstr>
      <vt:lpstr>How this lecture will look like</vt:lpstr>
      <vt:lpstr>How this lecture will look like</vt:lpstr>
      <vt:lpstr>How this lecture will look like</vt:lpstr>
      <vt:lpstr>How this lecture will look like</vt:lpstr>
      <vt:lpstr>You want to reach out?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Mark</cp:lastModifiedBy>
  <cp:revision>95</cp:revision>
  <dcterms:created xsi:type="dcterms:W3CDTF">2017-12-07T14:50:50Z</dcterms:created>
  <dcterms:modified xsi:type="dcterms:W3CDTF">2022-01-15T16:06:08Z</dcterms:modified>
</cp:coreProperties>
</file>